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6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3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8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719C3-BFA4-41B1-9E0F-39090FFB29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E98C9C-4EA7-4D87-880D-7A8D2F8E9E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6514D-8028-430C-AB7E-5F19BB619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619BA-A9FA-45BE-BED4-8BB4FB522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EE5C1-BC30-41BE-8762-1F4C3DD50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872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93547-CF94-406F-9232-39545E22E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5F4E47-8E68-476C-B1A8-6D0674793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B1756-6122-4EAF-A7B4-28E9B4336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0F3C5-B133-4069-877A-BD06223F5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1D83A-5782-4DA0-8CA7-B746A053D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51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BB8720-F878-4E7E-AD30-C9E23E43F4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899D36-EFFD-4CA5-9670-B6E8B4A16D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A850A-0362-4F43-ABD7-D4384A5E2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D6B64-B680-43B9-8EDD-F430F41F7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464FE-7C7B-4088-B09B-3D51D73AA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754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0B1CF-2DE3-4FCA-8DE3-DFB5432C8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3E26C-631B-4E0F-84FB-0A92BB106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B7735-D16D-44D9-9EBA-BF1487BA8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EEA40-7E45-4920-AEB3-1A4A1D430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F45F9-A62C-4E77-A617-547F8B366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59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607E7-76A5-4A59-A99E-B69094037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9DE384-05C1-43DD-A7E5-9171ABEA4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E9294-21CD-46A3-8ECB-CF4706D1C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29605-D1FB-447C-8E82-9B2BA23A2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0F4B4-DC2B-4EEB-A9C2-071C79002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77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CB570-181B-4A77-A6C8-15B882F1D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AA840-B606-406A-8893-C4C311DB86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4CADAA-58B2-4833-BCDB-564F5B8443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5245B7-D776-4DDC-836F-DDFC3C409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5541B2-4EAD-4482-AE06-F3749212D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919D1E-FA88-431D-828A-6B6C58583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597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5F99D-0A90-45F1-9F93-69FB21C64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612146-64F5-494F-87A1-892357F3B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1EFAB6-0FE1-45EE-B519-4B93A052A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5BEF57-01CF-4023-A8D0-77D1A60F09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2656AC-4293-48EC-946D-C9A4799734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C21325-7B59-4DA1-A508-1532B7B34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F672A7-F884-42F1-B6C9-9BF4D0DCF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0122F6-8C61-4B5D-98A5-D4B078097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16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53959-E4BD-412A-960E-8994965AF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92A4D0-379F-4AE5-A748-048A9AF81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1B3E79-24B3-4983-9C84-F02EB616E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BFDE2A-46D5-4C91-9A6C-096A0A380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672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9550FB-58E1-4EE5-BF2F-EBE481909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C132D6-BEC2-40ED-97BB-D77235FA6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FE8D14-B26E-44BD-82EC-C29C2173A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228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D2271-F469-43E8-842A-7CF9BA983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7D059-BE3F-4B25-B116-0DA943D5E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38B91E-5DF5-49DD-AE97-3928C0610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907F7-DEA5-4C39-BD11-B26630532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1783B-89A1-4584-99B4-D4DC15710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A85DD8-10B1-43D6-9037-C895B7454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08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8CB07-DAFE-46FA-979F-204A32AA1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76A84B-AC4A-41F4-85F5-3EAB8D5B86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2AB97D-EFDE-4161-A256-E61F667DE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7888B8-9AF5-48AF-BF3E-4C488D504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DA19AE-6B51-4345-8596-5571965B5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227B1B-6843-4FB6-B289-83ADC8536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D35D8D-1EBF-4C29-9FCF-E49195651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433D7-51DE-4E70-ACA7-30607B193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1E12B-FBE6-4009-B6BD-A941FDEAA2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77945-144F-4DEC-9BD5-C2D76A16035E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4C1D3-3AC3-4CD4-9A74-F5DCC99D7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4AC90-BF80-424A-9057-1C72F24BCC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372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D397EF6C-2183-4D8D-A409-9BD16E4A7A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462" y="15868"/>
            <a:ext cx="1321955" cy="914926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CAFBAF-6AFD-44BA-9791-B7703983ED48}"/>
              </a:ext>
            </a:extLst>
          </p:cNvPr>
          <p:cNvCxnSpPr/>
          <p:nvPr/>
        </p:nvCxnSpPr>
        <p:spPr>
          <a:xfrm>
            <a:off x="0" y="862808"/>
            <a:ext cx="12192000" cy="0"/>
          </a:xfrm>
          <a:prstGeom prst="line">
            <a:avLst/>
          </a:prstGeom>
          <a:ln w="38100">
            <a:solidFill>
              <a:srgbClr val="1C36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FD43BB4-1DC4-4BF0-B8A6-18F8FE5A4936}"/>
              </a:ext>
            </a:extLst>
          </p:cNvPr>
          <p:cNvCxnSpPr/>
          <p:nvPr/>
        </p:nvCxnSpPr>
        <p:spPr>
          <a:xfrm>
            <a:off x="4483" y="3812194"/>
            <a:ext cx="12192000" cy="0"/>
          </a:xfrm>
          <a:prstGeom prst="line">
            <a:avLst/>
          </a:prstGeom>
          <a:ln w="38100">
            <a:solidFill>
              <a:srgbClr val="1C36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C87322E-1181-4781-BDC6-9049F51DBB8C}"/>
              </a:ext>
            </a:extLst>
          </p:cNvPr>
          <p:cNvCxnSpPr>
            <a:cxnSpLocks/>
          </p:cNvCxnSpPr>
          <p:nvPr/>
        </p:nvCxnSpPr>
        <p:spPr>
          <a:xfrm>
            <a:off x="6094312" y="862808"/>
            <a:ext cx="0" cy="5995192"/>
          </a:xfrm>
          <a:prstGeom prst="line">
            <a:avLst/>
          </a:prstGeom>
          <a:ln w="38100">
            <a:solidFill>
              <a:srgbClr val="1C36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20D1328-287B-4F9E-9FD3-759906483827}"/>
              </a:ext>
            </a:extLst>
          </p:cNvPr>
          <p:cNvSpPr txBox="1"/>
          <p:nvPr/>
        </p:nvSpPr>
        <p:spPr>
          <a:xfrm>
            <a:off x="148408" y="101202"/>
            <a:ext cx="52577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Monoceros OB4: a new association in Gaia DR2 </a:t>
            </a:r>
            <a:endParaRPr lang="en-GB" sz="2000" dirty="0"/>
          </a:p>
          <a:p>
            <a:r>
              <a:rPr lang="en-GB" sz="1600" dirty="0"/>
              <a:t>Paula Stella Teixeira</a:t>
            </a:r>
            <a:r>
              <a:rPr lang="en-GB" sz="1600" baseline="30000" dirty="0"/>
              <a:t>1</a:t>
            </a:r>
            <a:endParaRPr lang="en-GB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FB38C4-3A2B-4CC2-B109-1E07E5A28DE0}"/>
              </a:ext>
            </a:extLst>
          </p:cNvPr>
          <p:cNvSpPr txBox="1"/>
          <p:nvPr/>
        </p:nvSpPr>
        <p:spPr>
          <a:xfrm>
            <a:off x="155391" y="966708"/>
            <a:ext cx="574945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Additional Authors:</a:t>
            </a:r>
            <a:r>
              <a:rPr lang="en-GB" sz="1400" dirty="0"/>
              <a:t> J. Alves</a:t>
            </a:r>
            <a:r>
              <a:rPr lang="en-GB" sz="1400" baseline="30000" dirty="0"/>
              <a:t>2</a:t>
            </a:r>
            <a:r>
              <a:rPr lang="en-GB" sz="1400" dirty="0"/>
              <a:t>, A. Sicilia-Aguilar</a:t>
            </a:r>
            <a:r>
              <a:rPr lang="en-GB" sz="1400" baseline="30000" dirty="0"/>
              <a:t>3</a:t>
            </a:r>
            <a:r>
              <a:rPr lang="en-GB" sz="1400" dirty="0"/>
              <a:t>, A. Hacar</a:t>
            </a:r>
            <a:r>
              <a:rPr lang="en-GB" sz="1400" baseline="30000" dirty="0"/>
              <a:t>2</a:t>
            </a:r>
            <a:r>
              <a:rPr lang="en-GB" sz="1400" dirty="0"/>
              <a:t>, A. Scholz</a:t>
            </a:r>
            <a:r>
              <a:rPr lang="en-GB" sz="1400" baseline="30000" dirty="0"/>
              <a:t>1</a:t>
            </a:r>
            <a:endParaRPr lang="en-GB" sz="1400" b="1" baseline="30000" dirty="0"/>
          </a:p>
          <a:p>
            <a:r>
              <a:rPr lang="en-GB" sz="1400" b="1" dirty="0"/>
              <a:t>Additional Institutions:</a:t>
            </a:r>
            <a:r>
              <a:rPr lang="en-GB" sz="1400" dirty="0"/>
              <a:t> </a:t>
            </a:r>
            <a:r>
              <a:rPr lang="en-GB" sz="1400" baseline="30000" dirty="0"/>
              <a:t>1</a:t>
            </a:r>
            <a:r>
              <a:rPr lang="en-GB" sz="1400" dirty="0"/>
              <a:t>University of St Andrews, </a:t>
            </a:r>
            <a:r>
              <a:rPr lang="en-GB" sz="1400" baseline="30000" dirty="0"/>
              <a:t>2</a:t>
            </a:r>
            <a:r>
              <a:rPr lang="en-GB" sz="1400" dirty="0"/>
              <a:t>University of Vienna, </a:t>
            </a:r>
            <a:r>
              <a:rPr lang="en-GB" sz="1400" baseline="30000" dirty="0"/>
              <a:t>3</a:t>
            </a:r>
            <a:r>
              <a:rPr lang="en-GB" sz="1400" dirty="0"/>
              <a:t>University of Dundee</a:t>
            </a:r>
            <a:endParaRPr lang="en-GB" sz="1400" b="1" dirty="0"/>
          </a:p>
          <a:p>
            <a:r>
              <a:rPr lang="en-GB" sz="1400" b="1" dirty="0"/>
              <a:t>Funders:</a:t>
            </a:r>
            <a:r>
              <a:rPr lang="en-GB" sz="1400" dirty="0"/>
              <a:t> STFC grants ST/R000824/1, ST/S000399/1, ERC grant 851435 </a:t>
            </a:r>
          </a:p>
          <a:p>
            <a:endParaRPr lang="en-GB" sz="1400" b="1" dirty="0"/>
          </a:p>
          <a:p>
            <a:r>
              <a:rPr lang="en-GB" sz="1400" b="1" dirty="0"/>
              <a:t>Abstract  </a:t>
            </a:r>
          </a:p>
          <a:p>
            <a:r>
              <a:rPr lang="en-GB" sz="1400" dirty="0"/>
              <a:t>We report on a new association, Monoceros OB4, using Gaia DR2 data. Proper motion, parallax, and photometric analysis reveal Mon OB4 to be 20-30 </a:t>
            </a:r>
            <a:r>
              <a:rPr lang="en-GB" sz="1400" dirty="0" err="1"/>
              <a:t>Myr</a:t>
            </a:r>
            <a:r>
              <a:rPr lang="en-GB" sz="1400" dirty="0"/>
              <a:t> old, with 1400 to 2500 stars, unbound and expanding, and located 300-400 pc away from the far side of the Mon OB1. Our results unveil a larger and more complex Monoceros star formation region.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8C343C-7A38-43FF-9504-D29EDB85BC15}"/>
              </a:ext>
            </a:extLst>
          </p:cNvPr>
          <p:cNvSpPr txBox="1"/>
          <p:nvPr/>
        </p:nvSpPr>
        <p:spPr>
          <a:xfrm>
            <a:off x="148408" y="3919636"/>
            <a:ext cx="576983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Project Description </a:t>
            </a:r>
          </a:p>
          <a:p>
            <a:endParaRPr lang="en-GB" sz="1400" b="1" dirty="0"/>
          </a:p>
          <a:p>
            <a:r>
              <a:rPr lang="en-GB" sz="1400" dirty="0"/>
              <a:t>Star formation studies have been mostly confined to regions of dense gas in molecular cloud complexes, resulting in an incomplete membership census. This work is part of a larger study of dispersed, off-cloud, young populations, where Gaia astrometric and photometric data is used to identify co-</a:t>
            </a:r>
            <a:r>
              <a:rPr lang="en-GB" sz="1400" dirty="0" err="1"/>
              <a:t>eval</a:t>
            </a:r>
            <a:r>
              <a:rPr lang="en-GB" sz="1400" dirty="0"/>
              <a:t>, co-moving, and co-distant sources to construct a more complete star formation history of molecular cloud complexes. The Monoceros molecular cloud complex has spawned the Mon OB1 association within the last 5 </a:t>
            </a:r>
            <a:r>
              <a:rPr lang="en-GB" sz="1400" dirty="0" err="1"/>
              <a:t>Myr</a:t>
            </a:r>
            <a:r>
              <a:rPr lang="en-GB" sz="1400" dirty="0"/>
              <a:t>, here we aim to expand our knowledge on the spatial scale and timescale of star formation in this region.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794C4F3-65F6-41FB-8E9F-B27CAF5BAAC0}"/>
              </a:ext>
            </a:extLst>
          </p:cNvPr>
          <p:cNvSpPr txBox="1"/>
          <p:nvPr/>
        </p:nvSpPr>
        <p:spPr>
          <a:xfrm>
            <a:off x="6112972" y="835627"/>
            <a:ext cx="5720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3D spatial representation of the new association Mon OB4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5C23482-9882-437D-930D-B5FC9D489623}"/>
              </a:ext>
            </a:extLst>
          </p:cNvPr>
          <p:cNvSpPr txBox="1"/>
          <p:nvPr/>
        </p:nvSpPr>
        <p:spPr>
          <a:xfrm>
            <a:off x="6270379" y="3844775"/>
            <a:ext cx="5720595" cy="5505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Key Results</a:t>
            </a:r>
          </a:p>
          <a:p>
            <a:pPr marL="342900" indent="-342900">
              <a:lnSpc>
                <a:spcPct val="114000"/>
              </a:lnSpc>
              <a:buFont typeface="+mj-lt"/>
              <a:buAutoNum type="arabicPeriod"/>
            </a:pPr>
            <a:r>
              <a:rPr lang="en-GB" sz="1400" dirty="0"/>
              <a:t>central coordinates are (𝑙, 𝑏) = (202.2</a:t>
            </a:r>
            <a:r>
              <a:rPr lang="en-GB" sz="1400" baseline="30000" dirty="0"/>
              <a:t>◦</a:t>
            </a:r>
            <a:r>
              <a:rPr lang="en-GB" sz="1400" dirty="0"/>
              <a:t>, 1.1</a:t>
            </a:r>
            <a:r>
              <a:rPr lang="en-GB" sz="1400" baseline="30000" dirty="0"/>
              <a:t>◦</a:t>
            </a:r>
            <a:r>
              <a:rPr lang="en-GB" sz="1400" dirty="0"/>
              <a:t>)</a:t>
            </a:r>
          </a:p>
          <a:p>
            <a:pPr marL="342900" indent="-342900">
              <a:lnSpc>
                <a:spcPct val="114000"/>
              </a:lnSpc>
              <a:buFont typeface="+mj-lt"/>
              <a:buAutoNum type="arabicPeriod"/>
            </a:pPr>
            <a:r>
              <a:rPr lang="en-GB" sz="1400" dirty="0"/>
              <a:t>mean proper motion is given by (𝜇</a:t>
            </a:r>
            <a:r>
              <a:rPr lang="en-GB" sz="1400" baseline="30000" dirty="0"/>
              <a:t>∗</a:t>
            </a:r>
            <a:r>
              <a:rPr lang="en-GB" sz="1400" baseline="-25000" dirty="0"/>
              <a:t>𝛼</a:t>
            </a:r>
            <a:r>
              <a:rPr lang="en-GB" sz="1400" dirty="0"/>
              <a:t>,𝜇</a:t>
            </a:r>
            <a:r>
              <a:rPr lang="en-GB" sz="1400" baseline="-25000" dirty="0"/>
              <a:t>𝛿</a:t>
            </a:r>
            <a:r>
              <a:rPr lang="en-GB" sz="1400" dirty="0"/>
              <a:t>) = (-1.52, - 09.6) mas yr</a:t>
            </a:r>
            <a:r>
              <a:rPr lang="en-GB" sz="1400" baseline="30000" dirty="0"/>
              <a:t>−1</a:t>
            </a:r>
            <a:r>
              <a:rPr lang="en-GB" sz="1400" dirty="0"/>
              <a:t>;</a:t>
            </a:r>
          </a:p>
          <a:p>
            <a:pPr marL="342900" indent="-342900">
              <a:lnSpc>
                <a:spcPct val="114000"/>
              </a:lnSpc>
              <a:buFont typeface="+mj-lt"/>
              <a:buAutoNum type="arabicPeriod"/>
            </a:pPr>
            <a:r>
              <a:rPr lang="en-GB" sz="1400" dirty="0"/>
              <a:t>located at a distance of ∼1kpc, placing Mon OB4 behind the molecular clouds associated with Mon OB1 East (NGC 2264) and Mon OB1 West (NGC 2245, NGC 2247, IC 446 and IC 447); </a:t>
            </a:r>
          </a:p>
          <a:p>
            <a:pPr marL="342900" indent="-342900">
              <a:lnSpc>
                <a:spcPct val="114000"/>
              </a:lnSpc>
              <a:buFont typeface="+mj-lt"/>
              <a:buAutoNum type="arabicPeriod"/>
            </a:pPr>
            <a:r>
              <a:rPr lang="en-GB" sz="1400" dirty="0"/>
              <a:t>age is estimated to be between 20 and 30 </a:t>
            </a:r>
            <a:r>
              <a:rPr lang="en-GB" sz="1400" dirty="0" err="1"/>
              <a:t>Myr</a:t>
            </a:r>
            <a:r>
              <a:rPr lang="en-GB" sz="1400" dirty="0"/>
              <a:t>; </a:t>
            </a:r>
          </a:p>
          <a:p>
            <a:pPr marL="342900" indent="-342900">
              <a:lnSpc>
                <a:spcPct val="114000"/>
              </a:lnSpc>
              <a:buFont typeface="+mj-lt"/>
              <a:buAutoNum type="arabicPeriod"/>
            </a:pPr>
            <a:r>
              <a:rPr lang="en-GB" sz="1400" dirty="0"/>
              <a:t>total mass estimate between 600 and 1200 M</a:t>
            </a:r>
            <a:r>
              <a:rPr lang="en-GB" sz="1400" baseline="-25000" dirty="0"/>
              <a:t>⊙</a:t>
            </a:r>
            <a:r>
              <a:rPr lang="en-GB" sz="1400" dirty="0"/>
              <a:t>, and between 1400 and 2500 sources; </a:t>
            </a:r>
          </a:p>
          <a:p>
            <a:pPr marL="342900" indent="-342900">
              <a:lnSpc>
                <a:spcPct val="114000"/>
              </a:lnSpc>
              <a:buFont typeface="+mj-lt"/>
              <a:buAutoNum type="arabicPeriod"/>
            </a:pPr>
            <a:r>
              <a:rPr lang="en-GB" sz="1400" dirty="0"/>
              <a:t>unbound and appears to be expanding.</a:t>
            </a:r>
          </a:p>
          <a:p>
            <a:pPr marL="342900" indent="-342900">
              <a:lnSpc>
                <a:spcPct val="114000"/>
              </a:lnSpc>
              <a:buFont typeface="+mj-lt"/>
              <a:buAutoNum type="arabicPeriod"/>
            </a:pPr>
            <a:endParaRPr lang="en-GB" sz="1400" dirty="0"/>
          </a:p>
          <a:p>
            <a:pPr marL="342900" indent="-342900">
              <a:lnSpc>
                <a:spcPct val="114000"/>
              </a:lnSpc>
              <a:buFont typeface="+mj-lt"/>
              <a:buAutoNum type="arabicPeriod"/>
            </a:pPr>
            <a:endParaRPr lang="en-GB" sz="1400" dirty="0"/>
          </a:p>
          <a:p>
            <a:pPr marL="342900" indent="-342900">
              <a:lnSpc>
                <a:spcPct val="114000"/>
              </a:lnSpc>
              <a:buFont typeface="+mj-lt"/>
              <a:buAutoNum type="arabicPeriod"/>
            </a:pPr>
            <a:endParaRPr lang="en-GB" sz="1400" dirty="0"/>
          </a:p>
          <a:p>
            <a:pPr marL="342900" indent="-342900">
              <a:lnSpc>
                <a:spcPct val="114000"/>
              </a:lnSpc>
              <a:buFont typeface="+mj-lt"/>
              <a:buAutoNum type="arabicPeriod"/>
            </a:pPr>
            <a:endParaRPr lang="en-GB" sz="1400" dirty="0"/>
          </a:p>
          <a:p>
            <a:pPr marL="342900" indent="-342900">
              <a:lnSpc>
                <a:spcPct val="114000"/>
              </a:lnSpc>
              <a:buFont typeface="+mj-lt"/>
              <a:buAutoNum type="arabicPeriod"/>
            </a:pPr>
            <a:endParaRPr lang="en-GB" sz="1400" dirty="0"/>
          </a:p>
          <a:p>
            <a:pPr marL="342900" indent="-342900">
              <a:lnSpc>
                <a:spcPct val="114000"/>
              </a:lnSpc>
              <a:buFont typeface="+mj-lt"/>
              <a:buAutoNum type="arabicPeriod"/>
            </a:pPr>
            <a:endParaRPr lang="en-GB" sz="1400" dirty="0"/>
          </a:p>
          <a:p>
            <a:pPr>
              <a:lnSpc>
                <a:spcPct val="114000"/>
              </a:lnSpc>
            </a:pPr>
            <a:endParaRPr lang="en-GB" sz="1400" dirty="0"/>
          </a:p>
          <a:p>
            <a:pPr>
              <a:lnSpc>
                <a:spcPct val="114000"/>
              </a:lnSpc>
            </a:pPr>
            <a:endParaRPr lang="en-GB" sz="1400" dirty="0"/>
          </a:p>
          <a:p>
            <a:pPr>
              <a:lnSpc>
                <a:spcPct val="114000"/>
              </a:lnSpc>
            </a:pPr>
            <a:endParaRPr lang="en-GB" sz="1400" dirty="0"/>
          </a:p>
          <a:p>
            <a:pPr>
              <a:lnSpc>
                <a:spcPct val="114000"/>
              </a:lnSpc>
            </a:pPr>
            <a:endParaRPr lang="en-GB" sz="1400" dirty="0"/>
          </a:p>
          <a:p>
            <a:pPr>
              <a:lnSpc>
                <a:spcPct val="114000"/>
              </a:lnSpc>
            </a:pPr>
            <a:endParaRPr lang="en-GB" sz="1400" dirty="0"/>
          </a:p>
          <a:p>
            <a:endParaRPr lang="en-GB" sz="1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41E5B66-E3E1-416F-BC7C-BFDBFC36B82B}"/>
              </a:ext>
            </a:extLst>
          </p:cNvPr>
          <p:cNvSpPr txBox="1"/>
          <p:nvPr/>
        </p:nvSpPr>
        <p:spPr>
          <a:xfrm>
            <a:off x="6270378" y="6334780"/>
            <a:ext cx="5720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Refs &amp; links </a:t>
            </a:r>
            <a:r>
              <a:rPr lang="en-GB" sz="1400" dirty="0"/>
              <a:t>Teixeira et al. 2021, MNRAS, 504, L17-L21                  https://</a:t>
            </a:r>
            <a:r>
              <a:rPr lang="en-GB" sz="1400" dirty="0" err="1"/>
              <a:t>arxiv.org</a:t>
            </a:r>
            <a:r>
              <a:rPr lang="en-GB" sz="1400" dirty="0"/>
              <a:t>/abs/2103.09617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8908A2A-9BF7-4F40-95C0-45E8BB6DA0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311" y="-88875"/>
            <a:ext cx="2567151" cy="1124412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0AD23325-4237-0448-9116-FAE1DC05DF04}"/>
              </a:ext>
            </a:extLst>
          </p:cNvPr>
          <p:cNvGrpSpPr/>
          <p:nvPr/>
        </p:nvGrpSpPr>
        <p:grpSpPr>
          <a:xfrm>
            <a:off x="6719585" y="1053547"/>
            <a:ext cx="4860058" cy="2746800"/>
            <a:chOff x="6719585" y="1053547"/>
            <a:chExt cx="4860058" cy="274680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F3A63C01-C238-964E-B1D5-73B82E2A919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19585" y="1053547"/>
              <a:ext cx="4860058" cy="2746800"/>
              <a:chOff x="6723269" y="1115191"/>
              <a:chExt cx="4500000" cy="2543303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7BF3616C-B018-2746-8181-A8F997096D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23269" y="1115191"/>
                <a:ext cx="4500000" cy="1248613"/>
              </a:xfrm>
              <a:prstGeom prst="rect">
                <a:avLst/>
              </a:prstGeom>
            </p:spPr>
          </p:pic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343D7F4A-1CBB-0345-A931-F2391BE843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23269" y="2334964"/>
                <a:ext cx="4500000" cy="1323530"/>
              </a:xfrm>
              <a:prstGeom prst="rect">
                <a:avLst/>
              </a:prstGeom>
            </p:spPr>
          </p:pic>
        </p:grp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E99EF492-C7F5-E949-99EA-DA4FD6D16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99982" y="1062718"/>
              <a:ext cx="258118" cy="11204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9865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390</Words>
  <Application>Microsoft Macintosh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Miller</dc:creator>
  <cp:lastModifiedBy>Paula Stella Teixeira</cp:lastModifiedBy>
  <cp:revision>29</cp:revision>
  <dcterms:created xsi:type="dcterms:W3CDTF">2020-04-28T11:31:34Z</dcterms:created>
  <dcterms:modified xsi:type="dcterms:W3CDTF">2021-05-18T06:58:25Z</dcterms:modified>
</cp:coreProperties>
</file>