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36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46" autoAdjust="0"/>
    <p:restoredTop sz="94660"/>
  </p:normalViewPr>
  <p:slideViewPr>
    <p:cSldViewPr snapToGrid="0">
      <p:cViewPr>
        <p:scale>
          <a:sx n="110" d="100"/>
          <a:sy n="110" d="100"/>
        </p:scale>
        <p:origin x="560"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719C3-BFA4-41B1-9E0F-39090FFB29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9E98C9C-4EA7-4D87-880D-7A8D2F8E9E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D36514D-8028-430C-AB7E-5F19BB619ADD}"/>
              </a:ext>
            </a:extLst>
          </p:cNvPr>
          <p:cNvSpPr>
            <a:spLocks noGrp="1"/>
          </p:cNvSpPr>
          <p:nvPr>
            <p:ph type="dt" sz="half" idx="10"/>
          </p:nvPr>
        </p:nvSpPr>
        <p:spPr/>
        <p:txBody>
          <a:bodyPr/>
          <a:lstStyle/>
          <a:p>
            <a:fld id="{EF077945-144F-4DEC-9BD5-C2D76A16035E}" type="datetimeFigureOut">
              <a:rPr lang="en-GB" smtClean="0"/>
              <a:t>17/05/2021</a:t>
            </a:fld>
            <a:endParaRPr lang="en-GB"/>
          </a:p>
        </p:txBody>
      </p:sp>
      <p:sp>
        <p:nvSpPr>
          <p:cNvPr id="5" name="Footer Placeholder 4">
            <a:extLst>
              <a:ext uri="{FF2B5EF4-FFF2-40B4-BE49-F238E27FC236}">
                <a16:creationId xmlns:a16="http://schemas.microsoft.com/office/drawing/2014/main" id="{EAA619BA-A9FA-45BE-BED4-8BB4FB522C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8EE5C1-BC30-41BE-8762-1F4C3DD50097}"/>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2049872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93547-CF94-406F-9232-39545E22E9F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B5F4E47-8E68-476C-B1A8-6D06747939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9B1756-6122-4EAF-A7B4-28E9B4336BA2}"/>
              </a:ext>
            </a:extLst>
          </p:cNvPr>
          <p:cNvSpPr>
            <a:spLocks noGrp="1"/>
          </p:cNvSpPr>
          <p:nvPr>
            <p:ph type="dt" sz="half" idx="10"/>
          </p:nvPr>
        </p:nvSpPr>
        <p:spPr/>
        <p:txBody>
          <a:bodyPr/>
          <a:lstStyle/>
          <a:p>
            <a:fld id="{EF077945-144F-4DEC-9BD5-C2D76A16035E}" type="datetimeFigureOut">
              <a:rPr lang="en-GB" smtClean="0"/>
              <a:t>17/05/2021</a:t>
            </a:fld>
            <a:endParaRPr lang="en-GB"/>
          </a:p>
        </p:txBody>
      </p:sp>
      <p:sp>
        <p:nvSpPr>
          <p:cNvPr id="5" name="Footer Placeholder 4">
            <a:extLst>
              <a:ext uri="{FF2B5EF4-FFF2-40B4-BE49-F238E27FC236}">
                <a16:creationId xmlns:a16="http://schemas.microsoft.com/office/drawing/2014/main" id="{3560F3C5-B133-4069-877A-BD06223F5F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F1D83A-5782-4DA0-8CA7-B746A053D087}"/>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3568511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BB8720-F878-4E7E-AD30-C9E23E43F4C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3899D36-EFFD-4CA5-9670-B6E8B4A16D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2A850A-0362-4F43-ABD7-D4384A5E2539}"/>
              </a:ext>
            </a:extLst>
          </p:cNvPr>
          <p:cNvSpPr>
            <a:spLocks noGrp="1"/>
          </p:cNvSpPr>
          <p:nvPr>
            <p:ph type="dt" sz="half" idx="10"/>
          </p:nvPr>
        </p:nvSpPr>
        <p:spPr/>
        <p:txBody>
          <a:bodyPr/>
          <a:lstStyle/>
          <a:p>
            <a:fld id="{EF077945-144F-4DEC-9BD5-C2D76A16035E}" type="datetimeFigureOut">
              <a:rPr lang="en-GB" smtClean="0"/>
              <a:t>17/05/2021</a:t>
            </a:fld>
            <a:endParaRPr lang="en-GB"/>
          </a:p>
        </p:txBody>
      </p:sp>
      <p:sp>
        <p:nvSpPr>
          <p:cNvPr id="5" name="Footer Placeholder 4">
            <a:extLst>
              <a:ext uri="{FF2B5EF4-FFF2-40B4-BE49-F238E27FC236}">
                <a16:creationId xmlns:a16="http://schemas.microsoft.com/office/drawing/2014/main" id="{121D6B64-B680-43B9-8EDD-F430F41F70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F464FE-7C7B-4088-B09B-3D51D73AA33E}"/>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2749754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0B1CF-2DE3-4FCA-8DE3-DFB5432C8C7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AE3E26C-631B-4E0F-84FB-0A92BB1067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6B7735-D16D-44D9-9EBA-BF1487BA8D27}"/>
              </a:ext>
            </a:extLst>
          </p:cNvPr>
          <p:cNvSpPr>
            <a:spLocks noGrp="1"/>
          </p:cNvSpPr>
          <p:nvPr>
            <p:ph type="dt" sz="half" idx="10"/>
          </p:nvPr>
        </p:nvSpPr>
        <p:spPr/>
        <p:txBody>
          <a:bodyPr/>
          <a:lstStyle/>
          <a:p>
            <a:fld id="{EF077945-144F-4DEC-9BD5-C2D76A16035E}" type="datetimeFigureOut">
              <a:rPr lang="en-GB" smtClean="0"/>
              <a:t>17/05/2021</a:t>
            </a:fld>
            <a:endParaRPr lang="en-GB"/>
          </a:p>
        </p:txBody>
      </p:sp>
      <p:sp>
        <p:nvSpPr>
          <p:cNvPr id="5" name="Footer Placeholder 4">
            <a:extLst>
              <a:ext uri="{FF2B5EF4-FFF2-40B4-BE49-F238E27FC236}">
                <a16:creationId xmlns:a16="http://schemas.microsoft.com/office/drawing/2014/main" id="{BA2EEA40-7E45-4920-AEB3-1A4A1D4307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CF45F9-A62C-4E77-A617-547F8B366255}"/>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1005590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607E7-76A5-4A59-A99E-B69094037E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B9DE384-05C1-43DD-A7E5-9171ABEA46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0E9294-21CD-46A3-8ECB-CF4706D1C703}"/>
              </a:ext>
            </a:extLst>
          </p:cNvPr>
          <p:cNvSpPr>
            <a:spLocks noGrp="1"/>
          </p:cNvSpPr>
          <p:nvPr>
            <p:ph type="dt" sz="half" idx="10"/>
          </p:nvPr>
        </p:nvSpPr>
        <p:spPr/>
        <p:txBody>
          <a:bodyPr/>
          <a:lstStyle/>
          <a:p>
            <a:fld id="{EF077945-144F-4DEC-9BD5-C2D76A16035E}" type="datetimeFigureOut">
              <a:rPr lang="en-GB" smtClean="0"/>
              <a:t>17/05/2021</a:t>
            </a:fld>
            <a:endParaRPr lang="en-GB"/>
          </a:p>
        </p:txBody>
      </p:sp>
      <p:sp>
        <p:nvSpPr>
          <p:cNvPr id="5" name="Footer Placeholder 4">
            <a:extLst>
              <a:ext uri="{FF2B5EF4-FFF2-40B4-BE49-F238E27FC236}">
                <a16:creationId xmlns:a16="http://schemas.microsoft.com/office/drawing/2014/main" id="{8DF29605-D1FB-447C-8E82-9B2BA23A2BA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A0F4B4-DC2B-4EEB-A9C2-071C79002090}"/>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350277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CB570-181B-4A77-A6C8-15B882F1D57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DBAA840-B606-406A-8893-C4C311DB86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94CADAA-58B2-4833-BCDB-564F5B8443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35245B7-D776-4DDC-836F-DDFC3C4097B8}"/>
              </a:ext>
            </a:extLst>
          </p:cNvPr>
          <p:cNvSpPr>
            <a:spLocks noGrp="1"/>
          </p:cNvSpPr>
          <p:nvPr>
            <p:ph type="dt" sz="half" idx="10"/>
          </p:nvPr>
        </p:nvSpPr>
        <p:spPr/>
        <p:txBody>
          <a:bodyPr/>
          <a:lstStyle/>
          <a:p>
            <a:fld id="{EF077945-144F-4DEC-9BD5-C2D76A16035E}" type="datetimeFigureOut">
              <a:rPr lang="en-GB" smtClean="0"/>
              <a:t>17/05/2021</a:t>
            </a:fld>
            <a:endParaRPr lang="en-GB"/>
          </a:p>
        </p:txBody>
      </p:sp>
      <p:sp>
        <p:nvSpPr>
          <p:cNvPr id="6" name="Footer Placeholder 5">
            <a:extLst>
              <a:ext uri="{FF2B5EF4-FFF2-40B4-BE49-F238E27FC236}">
                <a16:creationId xmlns:a16="http://schemas.microsoft.com/office/drawing/2014/main" id="{615541B2-4EAD-4482-AE06-F3749212DB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9919D1E-FA88-431D-828A-6B6C58583EFD}"/>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4221597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5F99D-0A90-45F1-9F93-69FB21C64D6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6612146-64F5-494F-87A1-892357F3B0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1EFAB6-0FE1-45EE-B519-4B93A052A3A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45BEF57-01CF-4023-A8D0-77D1A60F09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2656AC-4293-48EC-946D-C9A4799734E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7C21325-7B59-4DA1-A508-1532B7B34ABF}"/>
              </a:ext>
            </a:extLst>
          </p:cNvPr>
          <p:cNvSpPr>
            <a:spLocks noGrp="1"/>
          </p:cNvSpPr>
          <p:nvPr>
            <p:ph type="dt" sz="half" idx="10"/>
          </p:nvPr>
        </p:nvSpPr>
        <p:spPr/>
        <p:txBody>
          <a:bodyPr/>
          <a:lstStyle/>
          <a:p>
            <a:fld id="{EF077945-144F-4DEC-9BD5-C2D76A16035E}" type="datetimeFigureOut">
              <a:rPr lang="en-GB" smtClean="0"/>
              <a:t>17/05/2021</a:t>
            </a:fld>
            <a:endParaRPr lang="en-GB"/>
          </a:p>
        </p:txBody>
      </p:sp>
      <p:sp>
        <p:nvSpPr>
          <p:cNvPr id="8" name="Footer Placeholder 7">
            <a:extLst>
              <a:ext uri="{FF2B5EF4-FFF2-40B4-BE49-F238E27FC236}">
                <a16:creationId xmlns:a16="http://schemas.microsoft.com/office/drawing/2014/main" id="{8AF672A7-F884-42F1-B6C9-9BF4D0DCF25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80122F6-8C61-4B5D-98A5-D4B078097E41}"/>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1587168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53959-E4BD-412A-960E-8994965AF5B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492A4D0-379F-4AE5-A748-048A9AF81675}"/>
              </a:ext>
            </a:extLst>
          </p:cNvPr>
          <p:cNvSpPr>
            <a:spLocks noGrp="1"/>
          </p:cNvSpPr>
          <p:nvPr>
            <p:ph type="dt" sz="half" idx="10"/>
          </p:nvPr>
        </p:nvSpPr>
        <p:spPr/>
        <p:txBody>
          <a:bodyPr/>
          <a:lstStyle/>
          <a:p>
            <a:fld id="{EF077945-144F-4DEC-9BD5-C2D76A16035E}" type="datetimeFigureOut">
              <a:rPr lang="en-GB" smtClean="0"/>
              <a:t>17/05/2021</a:t>
            </a:fld>
            <a:endParaRPr lang="en-GB"/>
          </a:p>
        </p:txBody>
      </p:sp>
      <p:sp>
        <p:nvSpPr>
          <p:cNvPr id="4" name="Footer Placeholder 3">
            <a:extLst>
              <a:ext uri="{FF2B5EF4-FFF2-40B4-BE49-F238E27FC236}">
                <a16:creationId xmlns:a16="http://schemas.microsoft.com/office/drawing/2014/main" id="{131B3E79-24B3-4983-9C84-F02EB616E37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EBFDE2A-46D5-4C91-9A6C-096A0A380FB7}"/>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591672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9550FB-58E1-4EE5-BF2F-EBE4819091CB}"/>
              </a:ext>
            </a:extLst>
          </p:cNvPr>
          <p:cNvSpPr>
            <a:spLocks noGrp="1"/>
          </p:cNvSpPr>
          <p:nvPr>
            <p:ph type="dt" sz="half" idx="10"/>
          </p:nvPr>
        </p:nvSpPr>
        <p:spPr/>
        <p:txBody>
          <a:bodyPr/>
          <a:lstStyle/>
          <a:p>
            <a:fld id="{EF077945-144F-4DEC-9BD5-C2D76A16035E}" type="datetimeFigureOut">
              <a:rPr lang="en-GB" smtClean="0"/>
              <a:t>17/05/2021</a:t>
            </a:fld>
            <a:endParaRPr lang="en-GB"/>
          </a:p>
        </p:txBody>
      </p:sp>
      <p:sp>
        <p:nvSpPr>
          <p:cNvPr id="3" name="Footer Placeholder 2">
            <a:extLst>
              <a:ext uri="{FF2B5EF4-FFF2-40B4-BE49-F238E27FC236}">
                <a16:creationId xmlns:a16="http://schemas.microsoft.com/office/drawing/2014/main" id="{83C132D6-BEC2-40ED-97BB-D77235FA6A6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9FE8D14-B26E-44BD-82EC-C29C2173A268}"/>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4139228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D2271-F469-43E8-842A-7CF9BA9835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827D059-BE3F-4B25-B116-0DA943D5EA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A38B91E-5DF5-49DD-AE97-3928C0610B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9907F7-DEA5-4C39-BD11-B26630532B7E}"/>
              </a:ext>
            </a:extLst>
          </p:cNvPr>
          <p:cNvSpPr>
            <a:spLocks noGrp="1"/>
          </p:cNvSpPr>
          <p:nvPr>
            <p:ph type="dt" sz="half" idx="10"/>
          </p:nvPr>
        </p:nvSpPr>
        <p:spPr/>
        <p:txBody>
          <a:bodyPr/>
          <a:lstStyle/>
          <a:p>
            <a:fld id="{EF077945-144F-4DEC-9BD5-C2D76A16035E}" type="datetimeFigureOut">
              <a:rPr lang="en-GB" smtClean="0"/>
              <a:t>17/05/2021</a:t>
            </a:fld>
            <a:endParaRPr lang="en-GB"/>
          </a:p>
        </p:txBody>
      </p:sp>
      <p:sp>
        <p:nvSpPr>
          <p:cNvPr id="6" name="Footer Placeholder 5">
            <a:extLst>
              <a:ext uri="{FF2B5EF4-FFF2-40B4-BE49-F238E27FC236}">
                <a16:creationId xmlns:a16="http://schemas.microsoft.com/office/drawing/2014/main" id="{E961783B-89A1-4584-99B4-D4DC1571094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CA85DD8-10B1-43D6-9037-C895B745425D}"/>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2415008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8CB07-DAFE-46FA-979F-204A32AA13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876A84B-AC4A-41F4-85F5-3EAB8D5B86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02AB97D-EFDE-4161-A256-E61F667DE6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7888B8-9AF5-48AF-BF3E-4C488D5045E8}"/>
              </a:ext>
            </a:extLst>
          </p:cNvPr>
          <p:cNvSpPr>
            <a:spLocks noGrp="1"/>
          </p:cNvSpPr>
          <p:nvPr>
            <p:ph type="dt" sz="half" idx="10"/>
          </p:nvPr>
        </p:nvSpPr>
        <p:spPr/>
        <p:txBody>
          <a:bodyPr/>
          <a:lstStyle/>
          <a:p>
            <a:fld id="{EF077945-144F-4DEC-9BD5-C2D76A16035E}" type="datetimeFigureOut">
              <a:rPr lang="en-GB" smtClean="0"/>
              <a:t>17/05/2021</a:t>
            </a:fld>
            <a:endParaRPr lang="en-GB"/>
          </a:p>
        </p:txBody>
      </p:sp>
      <p:sp>
        <p:nvSpPr>
          <p:cNvPr id="6" name="Footer Placeholder 5">
            <a:extLst>
              <a:ext uri="{FF2B5EF4-FFF2-40B4-BE49-F238E27FC236}">
                <a16:creationId xmlns:a16="http://schemas.microsoft.com/office/drawing/2014/main" id="{9CDA19AE-6B51-4345-8596-5571965B5FA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227B1B-6843-4FB6-B289-83ADC8536DD1}"/>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16131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D35D8D-1EBF-4C29-9FCF-E491956513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BB433D7-51DE-4E70-ACA7-30607B193B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01E12B-FBE6-4009-B6BD-A941FDEAA2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077945-144F-4DEC-9BD5-C2D76A16035E}" type="datetimeFigureOut">
              <a:rPr lang="en-GB" smtClean="0"/>
              <a:t>17/05/2021</a:t>
            </a:fld>
            <a:endParaRPr lang="en-GB"/>
          </a:p>
        </p:txBody>
      </p:sp>
      <p:sp>
        <p:nvSpPr>
          <p:cNvPr id="5" name="Footer Placeholder 4">
            <a:extLst>
              <a:ext uri="{FF2B5EF4-FFF2-40B4-BE49-F238E27FC236}">
                <a16:creationId xmlns:a16="http://schemas.microsoft.com/office/drawing/2014/main" id="{8FE4C1D3-3AC3-4CD4-9A74-F5DCC99D7A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3E4AC90-BF80-424A-9057-1C72F24BCC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30AD00-08FB-45A7-BBC8-DCFD2C1428AB}" type="slidenum">
              <a:rPr lang="en-GB" smtClean="0"/>
              <a:t>‹#›</a:t>
            </a:fld>
            <a:endParaRPr lang="en-GB"/>
          </a:p>
        </p:txBody>
      </p:sp>
    </p:spTree>
    <p:extLst>
      <p:ext uri="{BB962C8B-B14F-4D97-AF65-F5344CB8AC3E}">
        <p14:creationId xmlns:p14="http://schemas.microsoft.com/office/powerpoint/2010/main" val="935372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pic>
        <p:nvPicPr>
          <p:cNvPr id="4" name="Picture 3" descr="A picture containing drawing&#10;&#10;Description automatically generated">
            <a:extLst>
              <a:ext uri="{FF2B5EF4-FFF2-40B4-BE49-F238E27FC236}">
                <a16:creationId xmlns:a16="http://schemas.microsoft.com/office/drawing/2014/main" id="{D397EF6C-2183-4D8D-A409-9BD16E4A7A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14822" y="-11068"/>
            <a:ext cx="1221787" cy="845600"/>
          </a:xfrm>
          <a:prstGeom prst="rect">
            <a:avLst/>
          </a:prstGeom>
          <a:ln w="28575">
            <a:noFill/>
          </a:ln>
        </p:spPr>
      </p:pic>
      <p:cxnSp>
        <p:nvCxnSpPr>
          <p:cNvPr id="7" name="Straight Connector 6">
            <a:extLst>
              <a:ext uri="{FF2B5EF4-FFF2-40B4-BE49-F238E27FC236}">
                <a16:creationId xmlns:a16="http://schemas.microsoft.com/office/drawing/2014/main" id="{57CAFBAF-6AFD-44BA-9791-B7703983ED48}"/>
              </a:ext>
            </a:extLst>
          </p:cNvPr>
          <p:cNvCxnSpPr/>
          <p:nvPr/>
        </p:nvCxnSpPr>
        <p:spPr>
          <a:xfrm>
            <a:off x="0" y="862808"/>
            <a:ext cx="1219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FD43BB4-1DC4-4BF0-B8A6-18F8FE5A4936}"/>
              </a:ext>
            </a:extLst>
          </p:cNvPr>
          <p:cNvCxnSpPr/>
          <p:nvPr/>
        </p:nvCxnSpPr>
        <p:spPr>
          <a:xfrm>
            <a:off x="4483" y="3812194"/>
            <a:ext cx="1219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C87322E-1181-4781-BDC6-9049F51DBB8C}"/>
              </a:ext>
            </a:extLst>
          </p:cNvPr>
          <p:cNvCxnSpPr>
            <a:cxnSpLocks/>
          </p:cNvCxnSpPr>
          <p:nvPr/>
        </p:nvCxnSpPr>
        <p:spPr>
          <a:xfrm>
            <a:off x="6094312" y="862808"/>
            <a:ext cx="0" cy="59951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F20D1328-287B-4F9E-9FD3-759906483827}"/>
              </a:ext>
            </a:extLst>
          </p:cNvPr>
          <p:cNvSpPr txBox="1"/>
          <p:nvPr/>
        </p:nvSpPr>
        <p:spPr>
          <a:xfrm>
            <a:off x="3191513" y="814"/>
            <a:ext cx="5963877" cy="646331"/>
          </a:xfrm>
          <a:prstGeom prst="rect">
            <a:avLst/>
          </a:prstGeom>
          <a:noFill/>
        </p:spPr>
        <p:txBody>
          <a:bodyPr wrap="square" rtlCol="0">
            <a:spAutoFit/>
          </a:bodyPr>
          <a:lstStyle/>
          <a:p>
            <a:r>
              <a:rPr lang="en-GB" sz="3600" b="1" dirty="0"/>
              <a:t>Laser thresholds in nanolasers</a:t>
            </a:r>
          </a:p>
        </p:txBody>
      </p:sp>
      <p:sp>
        <p:nvSpPr>
          <p:cNvPr id="13" name="TextBox 12">
            <a:extLst>
              <a:ext uri="{FF2B5EF4-FFF2-40B4-BE49-F238E27FC236}">
                <a16:creationId xmlns:a16="http://schemas.microsoft.com/office/drawing/2014/main" id="{50FB38C4-3A2B-4CC2-B109-1E07E5A28DE0}"/>
              </a:ext>
            </a:extLst>
          </p:cNvPr>
          <p:cNvSpPr txBox="1"/>
          <p:nvPr/>
        </p:nvSpPr>
        <p:spPr>
          <a:xfrm>
            <a:off x="155391" y="966708"/>
            <a:ext cx="5749451" cy="3754874"/>
          </a:xfrm>
          <a:prstGeom prst="rect">
            <a:avLst/>
          </a:prstGeom>
          <a:noFill/>
        </p:spPr>
        <p:txBody>
          <a:bodyPr wrap="square" rtlCol="0">
            <a:spAutoFit/>
          </a:bodyPr>
          <a:lstStyle/>
          <a:p>
            <a:r>
              <a:rPr lang="en-GB" sz="1400" b="1" dirty="0"/>
              <a:t>Additional Authors:</a:t>
            </a:r>
            <a:r>
              <a:rPr lang="en-GB" sz="1400" dirty="0"/>
              <a:t> </a:t>
            </a:r>
            <a:r>
              <a:rPr lang="en-US" sz="1400" dirty="0"/>
              <a:t>Giampaolo D’Alessandro, Gian Luca Lippi, Gian-Luca Oppo and Francesco Papoff </a:t>
            </a:r>
            <a:endParaRPr lang="en-GB" sz="1400" b="1" dirty="0"/>
          </a:p>
          <a:p>
            <a:r>
              <a:rPr lang="en-GB" sz="1400" b="1" dirty="0"/>
              <a:t>Additional Institutions:</a:t>
            </a:r>
            <a:r>
              <a:rPr lang="en-GB" sz="1400" dirty="0"/>
              <a:t> University of Southampton &amp; </a:t>
            </a:r>
            <a:r>
              <a:rPr lang="en-GB" sz="1400" dirty="0" err="1"/>
              <a:t>Universite</a:t>
            </a:r>
            <a:r>
              <a:rPr lang="en-GB" sz="1400" dirty="0"/>
              <a:t> ́ </a:t>
            </a:r>
            <a:r>
              <a:rPr lang="en-GB" sz="1400" dirty="0" err="1"/>
              <a:t>Côte</a:t>
            </a:r>
            <a:r>
              <a:rPr lang="en-GB" sz="1400" dirty="0"/>
              <a:t> d’Azur </a:t>
            </a:r>
            <a:endParaRPr lang="en-GB" sz="1400" b="1" dirty="0"/>
          </a:p>
          <a:p>
            <a:r>
              <a:rPr lang="en-GB" sz="1400" b="1" dirty="0"/>
              <a:t>Funder:</a:t>
            </a:r>
            <a:r>
              <a:rPr lang="en-GB" sz="1400" dirty="0"/>
              <a:t> University of Strathclyde</a:t>
            </a:r>
            <a:endParaRPr lang="en-GB" sz="1400" b="1" dirty="0"/>
          </a:p>
          <a:p>
            <a:endParaRPr lang="en-GB" sz="1400" b="1" dirty="0"/>
          </a:p>
          <a:p>
            <a:r>
              <a:rPr lang="en-GB" sz="1400" b="1" dirty="0"/>
              <a:t>Abstract  </a:t>
            </a:r>
          </a:p>
          <a:p>
            <a:endParaRPr lang="en-GB" sz="1400" b="1" dirty="0"/>
          </a:p>
          <a:p>
            <a:r>
              <a:rPr lang="en-GB" sz="1400" dirty="0"/>
              <a:t>For the past three decades debate has surrounded the existence of a threshold in nanolasers leading many to think that there are “</a:t>
            </a:r>
            <a:r>
              <a:rPr lang="en-GB" sz="1400" b="1" i="1" dirty="0"/>
              <a:t>thresholdless</a:t>
            </a:r>
            <a:r>
              <a:rPr lang="en-GB" sz="1400" dirty="0"/>
              <a:t>” laser devices. However, thanks to the development of a new quantum laser theory we now have the answer: Thresholds do exist for nanolasers!</a:t>
            </a:r>
          </a:p>
          <a:p>
            <a:endParaRPr lang="en-GB" sz="1400" dirty="0"/>
          </a:p>
          <a:p>
            <a:endParaRPr lang="en-GB" sz="1400" dirty="0"/>
          </a:p>
          <a:p>
            <a:endParaRPr lang="en-GB" sz="1400" dirty="0"/>
          </a:p>
          <a:p>
            <a:endParaRPr lang="en-GB" sz="1400" dirty="0"/>
          </a:p>
          <a:p>
            <a:endParaRPr lang="en-GB" sz="1400" dirty="0"/>
          </a:p>
          <a:p>
            <a:endParaRPr lang="en-GB" sz="1400" dirty="0"/>
          </a:p>
        </p:txBody>
      </p:sp>
      <p:sp>
        <p:nvSpPr>
          <p:cNvPr id="14" name="TextBox 13">
            <a:extLst>
              <a:ext uri="{FF2B5EF4-FFF2-40B4-BE49-F238E27FC236}">
                <a16:creationId xmlns:a16="http://schemas.microsoft.com/office/drawing/2014/main" id="{128C343C-7A38-43FF-9504-D29EDB85BC15}"/>
              </a:ext>
            </a:extLst>
          </p:cNvPr>
          <p:cNvSpPr txBox="1"/>
          <p:nvPr/>
        </p:nvSpPr>
        <p:spPr>
          <a:xfrm>
            <a:off x="148408" y="3919636"/>
            <a:ext cx="5769838" cy="4832092"/>
          </a:xfrm>
          <a:prstGeom prst="rect">
            <a:avLst/>
          </a:prstGeom>
          <a:noFill/>
        </p:spPr>
        <p:txBody>
          <a:bodyPr wrap="square" rtlCol="0">
            <a:spAutoFit/>
          </a:bodyPr>
          <a:lstStyle/>
          <a:p>
            <a:r>
              <a:rPr lang="en-GB" sz="1400" b="1" dirty="0"/>
              <a:t>Project Description</a:t>
            </a:r>
          </a:p>
          <a:p>
            <a:endParaRPr lang="en-GB" sz="1400" b="1" dirty="0"/>
          </a:p>
          <a:p>
            <a:r>
              <a:rPr lang="en-GB" sz="1400" dirty="0"/>
              <a:t>Previous microscopic models employed to study nanolasers neglect the classical variables needed to describe coherence properties, i.e. laser emission. Macroscopic models neglect variables describing quantum fluctuations and can only give information above the laser threshold where nothing is know about the incoherent emission below threshold.</a:t>
            </a:r>
          </a:p>
          <a:p>
            <a:endParaRPr lang="en-GB" sz="1400" dirty="0"/>
          </a:p>
          <a:p>
            <a:r>
              <a:rPr lang="en-GB" sz="1400" dirty="0"/>
              <a:t>We combine quantum theory with dynamical systems methods to develop a new microscopic laser theory [1] that incorporates aspects unique to both classical and quantum theories thus bridging the gap between them. </a:t>
            </a:r>
            <a:endParaRPr lang="en-GB" sz="1400" b="1"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p:txBody>
      </p:sp>
      <p:sp>
        <p:nvSpPr>
          <p:cNvPr id="18" name="TextBox 17">
            <a:extLst>
              <a:ext uri="{FF2B5EF4-FFF2-40B4-BE49-F238E27FC236}">
                <a16:creationId xmlns:a16="http://schemas.microsoft.com/office/drawing/2014/main" id="{9794C4F3-65F6-41FB-8E9F-B27CAF5BAAC0}"/>
              </a:ext>
            </a:extLst>
          </p:cNvPr>
          <p:cNvSpPr txBox="1"/>
          <p:nvPr/>
        </p:nvSpPr>
        <p:spPr>
          <a:xfrm>
            <a:off x="6299822" y="964924"/>
            <a:ext cx="5720595" cy="307777"/>
          </a:xfrm>
          <a:prstGeom prst="rect">
            <a:avLst/>
          </a:prstGeom>
          <a:noFill/>
        </p:spPr>
        <p:txBody>
          <a:bodyPr wrap="square" rtlCol="0">
            <a:spAutoFit/>
          </a:bodyPr>
          <a:lstStyle/>
          <a:p>
            <a:pPr algn="ctr"/>
            <a:r>
              <a:rPr lang="en-GB" sz="1400" b="1" dirty="0"/>
              <a:t>Identifying the laser threshold in an ideal nanolaser</a:t>
            </a:r>
          </a:p>
        </p:txBody>
      </p:sp>
      <p:sp>
        <p:nvSpPr>
          <p:cNvPr id="21" name="TextBox 20">
            <a:extLst>
              <a:ext uri="{FF2B5EF4-FFF2-40B4-BE49-F238E27FC236}">
                <a16:creationId xmlns:a16="http://schemas.microsoft.com/office/drawing/2014/main" id="{45C23482-9882-437D-930D-B5FC9D489623}"/>
              </a:ext>
            </a:extLst>
          </p:cNvPr>
          <p:cNvSpPr txBox="1"/>
          <p:nvPr/>
        </p:nvSpPr>
        <p:spPr>
          <a:xfrm>
            <a:off x="6299822" y="3937786"/>
            <a:ext cx="6060341" cy="4146648"/>
          </a:xfrm>
          <a:prstGeom prst="rect">
            <a:avLst/>
          </a:prstGeom>
          <a:noFill/>
        </p:spPr>
        <p:txBody>
          <a:bodyPr wrap="square" rtlCol="0">
            <a:spAutoFit/>
          </a:bodyPr>
          <a:lstStyle/>
          <a:p>
            <a:r>
              <a:rPr lang="en-GB" sz="1400" b="1" dirty="0"/>
              <a:t>Key Results</a:t>
            </a:r>
          </a:p>
          <a:p>
            <a:pPr marL="285750" indent="-285750">
              <a:buFont typeface="Arial" panose="020B0604020202020204" pitchFamily="34" charset="0"/>
              <a:buChar char="•"/>
            </a:pPr>
            <a:r>
              <a:rPr lang="en-GB" sz="1400" dirty="0"/>
              <a:t>Nanolasers do have laser threshold with a well defined frequency</a:t>
            </a:r>
          </a:p>
          <a:p>
            <a:pPr marL="285750" indent="-285750">
              <a:buFont typeface="Arial" panose="020B0604020202020204" pitchFamily="34" charset="0"/>
              <a:buChar char="•"/>
            </a:pPr>
            <a:r>
              <a:rPr lang="en-GB" sz="1400" dirty="0"/>
              <a:t> Critical number of emitters required for a device to be capable of lasing </a:t>
            </a:r>
          </a:p>
          <a:p>
            <a:pPr marL="285750" indent="-285750">
              <a:lnSpc>
                <a:spcPct val="114000"/>
              </a:lnSpc>
              <a:buFont typeface="Arial" panose="020B0604020202020204" pitchFamily="34" charset="0"/>
              <a:buChar char="•"/>
            </a:pPr>
            <a:r>
              <a:rPr lang="en-GB" sz="1400" dirty="0"/>
              <a:t>We find a non-classical regime of emission that precedes the lasing regime</a:t>
            </a:r>
            <a:endParaRPr lang="en-GB" sz="1400" b="1" dirty="0"/>
          </a:p>
          <a:p>
            <a:pPr>
              <a:lnSpc>
                <a:spcPct val="114000"/>
              </a:lnSpc>
            </a:pPr>
            <a:endParaRPr lang="en-GB" sz="1400" b="1" dirty="0"/>
          </a:p>
          <a:p>
            <a:pPr>
              <a:lnSpc>
                <a:spcPct val="114000"/>
              </a:lnSpc>
            </a:pPr>
            <a:r>
              <a:rPr lang="en-GB" sz="1400" b="1" dirty="0"/>
              <a:t>Future Work</a:t>
            </a:r>
          </a:p>
          <a:p>
            <a:pPr marL="285750" indent="-285750">
              <a:lnSpc>
                <a:spcPct val="114000"/>
              </a:lnSpc>
              <a:buFont typeface="Arial" panose="020B0604020202020204" pitchFamily="34" charset="0"/>
              <a:buChar char="•"/>
            </a:pPr>
            <a:r>
              <a:rPr lang="en-GB" sz="1400" dirty="0"/>
              <a:t>Proposed a simple scheme to exploit antibunching (photon-number squeezing) with low power supply as a source of non-classical light</a:t>
            </a:r>
          </a:p>
          <a:p>
            <a:pPr marL="285750" indent="-285750">
              <a:lnSpc>
                <a:spcPct val="114000"/>
              </a:lnSpc>
              <a:buFont typeface="Arial" panose="020B0604020202020204" pitchFamily="34" charset="0"/>
              <a:buChar char="•"/>
            </a:pPr>
            <a:endParaRPr lang="en-GB" sz="1400" dirty="0"/>
          </a:p>
          <a:p>
            <a:pPr marL="342900" indent="-342900">
              <a:lnSpc>
                <a:spcPct val="114000"/>
              </a:lnSpc>
              <a:buFont typeface="Arial" panose="020B0604020202020204" pitchFamily="34" charset="0"/>
              <a:buChar char="•"/>
            </a:pPr>
            <a:endParaRPr lang="en-GB" sz="1400" dirty="0"/>
          </a:p>
          <a:p>
            <a:pPr marL="342900" indent="-342900">
              <a:lnSpc>
                <a:spcPct val="114000"/>
              </a:lnSpc>
              <a:buFont typeface="Arial" panose="020B0604020202020204" pitchFamily="34" charset="0"/>
              <a:buChar char="•"/>
            </a:pPr>
            <a:endParaRPr lang="en-GB" sz="1400" dirty="0"/>
          </a:p>
          <a:p>
            <a:pPr>
              <a:lnSpc>
                <a:spcPct val="114000"/>
              </a:lnSpc>
            </a:pPr>
            <a:endParaRPr lang="en-GB" sz="1400" dirty="0"/>
          </a:p>
          <a:p>
            <a:pPr>
              <a:lnSpc>
                <a:spcPct val="114000"/>
              </a:lnSpc>
            </a:pPr>
            <a:endParaRPr lang="en-GB" sz="1400" dirty="0"/>
          </a:p>
          <a:p>
            <a:pPr>
              <a:lnSpc>
                <a:spcPct val="114000"/>
              </a:lnSpc>
            </a:pPr>
            <a:endParaRPr lang="en-GB" sz="1400" dirty="0"/>
          </a:p>
          <a:p>
            <a:pPr>
              <a:lnSpc>
                <a:spcPct val="114000"/>
              </a:lnSpc>
            </a:pPr>
            <a:endParaRPr lang="en-GB" sz="1400" dirty="0"/>
          </a:p>
          <a:p>
            <a:pPr>
              <a:lnSpc>
                <a:spcPct val="114000"/>
              </a:lnSpc>
            </a:pPr>
            <a:endParaRPr lang="en-GB" sz="1400" dirty="0"/>
          </a:p>
          <a:p>
            <a:endParaRPr lang="en-GB" sz="1400" dirty="0"/>
          </a:p>
        </p:txBody>
      </p:sp>
      <p:sp>
        <p:nvSpPr>
          <p:cNvPr id="22" name="TextBox 21">
            <a:extLst>
              <a:ext uri="{FF2B5EF4-FFF2-40B4-BE49-F238E27FC236}">
                <a16:creationId xmlns:a16="http://schemas.microsoft.com/office/drawing/2014/main" id="{241E5B66-E3E1-416F-BC7C-BFDBFC36B82B}"/>
              </a:ext>
            </a:extLst>
          </p:cNvPr>
          <p:cNvSpPr txBox="1"/>
          <p:nvPr/>
        </p:nvSpPr>
        <p:spPr>
          <a:xfrm>
            <a:off x="6295092" y="6033778"/>
            <a:ext cx="5720595" cy="738664"/>
          </a:xfrm>
          <a:prstGeom prst="rect">
            <a:avLst/>
          </a:prstGeom>
          <a:noFill/>
        </p:spPr>
        <p:txBody>
          <a:bodyPr wrap="square" rtlCol="0">
            <a:spAutoFit/>
          </a:bodyPr>
          <a:lstStyle/>
          <a:p>
            <a:r>
              <a:rPr lang="en-GB" sz="1400" b="1" dirty="0"/>
              <a:t>[1] Carroll, M. A., D’Alessandro, G., Lippi, G. L., Oppo, G. L., &amp; Papoff, F. (2021). Thermal, quantum antibunching and lasing thresholds from single emitters to macroscopic devices. Physical Review 	Letters, 126(6), 063902.  </a:t>
            </a:r>
          </a:p>
        </p:txBody>
      </p:sp>
      <p:pic>
        <p:nvPicPr>
          <p:cNvPr id="15" name="Picture 14">
            <a:extLst>
              <a:ext uri="{FF2B5EF4-FFF2-40B4-BE49-F238E27FC236}">
                <a16:creationId xmlns:a16="http://schemas.microsoft.com/office/drawing/2014/main" id="{E3EC7A9B-ED6D-984A-9533-12F6B9D1435A}"/>
              </a:ext>
            </a:extLst>
          </p:cNvPr>
          <p:cNvPicPr>
            <a:picLocks noChangeAspect="1"/>
          </p:cNvPicPr>
          <p:nvPr/>
        </p:nvPicPr>
        <p:blipFill>
          <a:blip r:embed="rId3"/>
          <a:stretch>
            <a:fillRect/>
          </a:stretch>
        </p:blipFill>
        <p:spPr>
          <a:xfrm>
            <a:off x="155391" y="0"/>
            <a:ext cx="1674644" cy="841116"/>
          </a:xfrm>
          <a:prstGeom prst="rect">
            <a:avLst/>
          </a:prstGeom>
          <a:ln w="28575">
            <a:noFill/>
          </a:ln>
        </p:spPr>
      </p:pic>
      <p:sp>
        <p:nvSpPr>
          <p:cNvPr id="16" name="TextBox 15">
            <a:extLst>
              <a:ext uri="{FF2B5EF4-FFF2-40B4-BE49-F238E27FC236}">
                <a16:creationId xmlns:a16="http://schemas.microsoft.com/office/drawing/2014/main" id="{4014EFE5-B9FB-744B-9828-FA19C3411519}"/>
              </a:ext>
            </a:extLst>
          </p:cNvPr>
          <p:cNvSpPr txBox="1"/>
          <p:nvPr/>
        </p:nvSpPr>
        <p:spPr>
          <a:xfrm>
            <a:off x="5081919" y="477869"/>
            <a:ext cx="2024785" cy="338554"/>
          </a:xfrm>
          <a:prstGeom prst="rect">
            <a:avLst/>
          </a:prstGeom>
          <a:noFill/>
        </p:spPr>
        <p:txBody>
          <a:bodyPr wrap="none" rtlCol="0">
            <a:spAutoFit/>
          </a:bodyPr>
          <a:lstStyle/>
          <a:p>
            <a:r>
              <a:rPr lang="en-GB" sz="1600" i="1" dirty="0"/>
              <a:t>Mark Anthony Carroll</a:t>
            </a:r>
          </a:p>
        </p:txBody>
      </p:sp>
      <p:pic>
        <p:nvPicPr>
          <p:cNvPr id="5" name="Picture 4" descr="Chart, line chart&#10;&#10;Description automatically generated">
            <a:extLst>
              <a:ext uri="{FF2B5EF4-FFF2-40B4-BE49-F238E27FC236}">
                <a16:creationId xmlns:a16="http://schemas.microsoft.com/office/drawing/2014/main" id="{DA570680-6A4B-984D-A7D6-9EBFBDFE078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93505" y="1360469"/>
            <a:ext cx="2605419" cy="1954064"/>
          </a:xfrm>
          <a:prstGeom prst="rect">
            <a:avLst/>
          </a:prstGeom>
          <a:ln>
            <a:solidFill>
              <a:schemeClr val="tx1"/>
            </a:solidFill>
          </a:ln>
        </p:spPr>
      </p:pic>
      <p:pic>
        <p:nvPicPr>
          <p:cNvPr id="10" name="Picture 9" descr="Chart, line chart&#10;&#10;Description automatically generated">
            <a:extLst>
              <a:ext uri="{FF2B5EF4-FFF2-40B4-BE49-F238E27FC236}">
                <a16:creationId xmlns:a16="http://schemas.microsoft.com/office/drawing/2014/main" id="{E27D9C58-E227-6243-9088-87561D7E509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89532" y="1360469"/>
            <a:ext cx="2605419" cy="1954064"/>
          </a:xfrm>
          <a:prstGeom prst="rect">
            <a:avLst/>
          </a:prstGeom>
          <a:ln>
            <a:solidFill>
              <a:schemeClr val="tx1"/>
            </a:solidFill>
          </a:ln>
        </p:spPr>
      </p:pic>
      <p:sp>
        <p:nvSpPr>
          <p:cNvPr id="23" name="TextBox 22">
            <a:extLst>
              <a:ext uri="{FF2B5EF4-FFF2-40B4-BE49-F238E27FC236}">
                <a16:creationId xmlns:a16="http://schemas.microsoft.com/office/drawing/2014/main" id="{91C9DB97-B35C-E443-BCBB-0658249A0435}"/>
              </a:ext>
            </a:extLst>
          </p:cNvPr>
          <p:cNvSpPr txBox="1"/>
          <p:nvPr/>
        </p:nvSpPr>
        <p:spPr>
          <a:xfrm>
            <a:off x="6982024" y="3413325"/>
            <a:ext cx="1351748" cy="307777"/>
          </a:xfrm>
          <a:prstGeom prst="rect">
            <a:avLst/>
          </a:prstGeom>
          <a:solidFill>
            <a:schemeClr val="bg1"/>
          </a:solidFill>
        </p:spPr>
        <p:txBody>
          <a:bodyPr wrap="square" rtlCol="0">
            <a:spAutoFit/>
          </a:bodyPr>
          <a:lstStyle/>
          <a:p>
            <a:r>
              <a:rPr lang="en-US" sz="1400" b="1" i="1" dirty="0"/>
              <a:t>Photon Number</a:t>
            </a:r>
          </a:p>
        </p:txBody>
      </p:sp>
      <p:sp>
        <p:nvSpPr>
          <p:cNvPr id="24" name="TextBox 23">
            <a:extLst>
              <a:ext uri="{FF2B5EF4-FFF2-40B4-BE49-F238E27FC236}">
                <a16:creationId xmlns:a16="http://schemas.microsoft.com/office/drawing/2014/main" id="{E8720493-5A66-0E46-A617-A6B3F1294216}"/>
              </a:ext>
            </a:extLst>
          </p:cNvPr>
          <p:cNvSpPr txBox="1"/>
          <p:nvPr/>
        </p:nvSpPr>
        <p:spPr>
          <a:xfrm>
            <a:off x="9672363" y="3413325"/>
            <a:ext cx="2052791" cy="307777"/>
          </a:xfrm>
          <a:prstGeom prst="rect">
            <a:avLst/>
          </a:prstGeom>
          <a:solidFill>
            <a:schemeClr val="bg1"/>
          </a:solidFill>
        </p:spPr>
        <p:txBody>
          <a:bodyPr wrap="square" rtlCol="0">
            <a:spAutoFit/>
          </a:bodyPr>
          <a:lstStyle/>
          <a:p>
            <a:r>
              <a:rPr lang="en-US" sz="1400" b="1" i="1" dirty="0"/>
              <a:t>Coherent Field Amplitude</a:t>
            </a:r>
          </a:p>
        </p:txBody>
      </p:sp>
    </p:spTree>
    <p:extLst>
      <p:ext uri="{BB962C8B-B14F-4D97-AF65-F5344CB8AC3E}">
        <p14:creationId xmlns:p14="http://schemas.microsoft.com/office/powerpoint/2010/main" val="11498656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847</TotalTime>
  <Words>311</Words>
  <Application>Microsoft Macintosh PowerPoint</Application>
  <PresentationFormat>Widescreen</PresentationFormat>
  <Paragraphs>45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 Miller</dc:creator>
  <cp:lastModifiedBy>Mark Carroll</cp:lastModifiedBy>
  <cp:revision>39</cp:revision>
  <dcterms:created xsi:type="dcterms:W3CDTF">2020-04-28T11:31:34Z</dcterms:created>
  <dcterms:modified xsi:type="dcterms:W3CDTF">2021-05-17T22:57:09Z</dcterms:modified>
</cp:coreProperties>
</file>