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36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4660"/>
  </p:normalViewPr>
  <p:slideViewPr>
    <p:cSldViewPr snapToGrid="0">
      <p:cViewPr varScale="1">
        <p:scale>
          <a:sx n="84" d="100"/>
          <a:sy n="84" d="100"/>
        </p:scale>
        <p:origin x="56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19C3-BFA4-41B1-9E0F-39090FFB29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9E98C9C-4EA7-4D87-880D-7A8D2F8E9E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36514D-8028-430C-AB7E-5F19BB619ADD}"/>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EAA619BA-A9FA-45BE-BED4-8BB4FB522C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8EE5C1-BC30-41BE-8762-1F4C3DD5009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04987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3547-CF94-406F-9232-39545E22E9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5F4E47-8E68-476C-B1A8-6D0674793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9B1756-6122-4EAF-A7B4-28E9B4336BA2}"/>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3560F3C5-B133-4069-877A-BD06223F5F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F1D83A-5782-4DA0-8CA7-B746A053D08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356851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BB8720-F878-4E7E-AD30-C9E23E43F4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899D36-EFFD-4CA5-9670-B6E8B4A16D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2A850A-0362-4F43-ABD7-D4384A5E2539}"/>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121D6B64-B680-43B9-8EDD-F430F41F70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F464FE-7C7B-4088-B09B-3D51D73AA33E}"/>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749754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B1CF-2DE3-4FCA-8DE3-DFB5432C8C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E3E26C-631B-4E0F-84FB-0A92BB1067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B7735-D16D-44D9-9EBA-BF1487BA8D27}"/>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BA2EEA40-7E45-4920-AEB3-1A4A1D4307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CF45F9-A62C-4E77-A617-547F8B366255}"/>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005590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07E7-76A5-4A59-A99E-B69094037E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B9DE384-05C1-43DD-A7E5-9171ABEA46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0E9294-21CD-46A3-8ECB-CF4706D1C703}"/>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8DF29605-D1FB-447C-8E82-9B2BA23A2B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A0F4B4-DC2B-4EEB-A9C2-071C79002090}"/>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350277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B570-181B-4A77-A6C8-15B882F1D5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BAA840-B606-406A-8893-C4C311DB86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4CADAA-58B2-4833-BCDB-564F5B8443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5245B7-D776-4DDC-836F-DDFC3C4097B8}"/>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6" name="Footer Placeholder 5">
            <a:extLst>
              <a:ext uri="{FF2B5EF4-FFF2-40B4-BE49-F238E27FC236}">
                <a16:creationId xmlns:a16="http://schemas.microsoft.com/office/drawing/2014/main" id="{615541B2-4EAD-4482-AE06-F3749212DB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919D1E-FA88-431D-828A-6B6C58583EFD}"/>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422159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5F99D-0A90-45F1-9F93-69FB21C64D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612146-64F5-494F-87A1-892357F3B0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EFAB6-0FE1-45EE-B519-4B93A052A3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5BEF57-01CF-4023-A8D0-77D1A60F09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2656AC-4293-48EC-946D-C9A4799734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C21325-7B59-4DA1-A508-1532B7B34ABF}"/>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8" name="Footer Placeholder 7">
            <a:extLst>
              <a:ext uri="{FF2B5EF4-FFF2-40B4-BE49-F238E27FC236}">
                <a16:creationId xmlns:a16="http://schemas.microsoft.com/office/drawing/2014/main" id="{8AF672A7-F884-42F1-B6C9-9BF4D0DCF25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80122F6-8C61-4B5D-98A5-D4B078097E41}"/>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58716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3959-E4BD-412A-960E-8994965AF5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92A4D0-379F-4AE5-A748-048A9AF81675}"/>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4" name="Footer Placeholder 3">
            <a:extLst>
              <a:ext uri="{FF2B5EF4-FFF2-40B4-BE49-F238E27FC236}">
                <a16:creationId xmlns:a16="http://schemas.microsoft.com/office/drawing/2014/main" id="{131B3E79-24B3-4983-9C84-F02EB616E3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BFDE2A-46D5-4C91-9A6C-096A0A380FB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59167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9550FB-58E1-4EE5-BF2F-EBE4819091CB}"/>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3" name="Footer Placeholder 2">
            <a:extLst>
              <a:ext uri="{FF2B5EF4-FFF2-40B4-BE49-F238E27FC236}">
                <a16:creationId xmlns:a16="http://schemas.microsoft.com/office/drawing/2014/main" id="{83C132D6-BEC2-40ED-97BB-D77235FA6A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9FE8D14-B26E-44BD-82EC-C29C2173A268}"/>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4139228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D2271-F469-43E8-842A-7CF9BA983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827D059-BE3F-4B25-B116-0DA943D5EA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38B91E-5DF5-49DD-AE97-3928C0610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9907F7-DEA5-4C39-BD11-B26630532B7E}"/>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6" name="Footer Placeholder 5">
            <a:extLst>
              <a:ext uri="{FF2B5EF4-FFF2-40B4-BE49-F238E27FC236}">
                <a16:creationId xmlns:a16="http://schemas.microsoft.com/office/drawing/2014/main" id="{E961783B-89A1-4584-99B4-D4DC157109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A85DD8-10B1-43D6-9037-C895B745425D}"/>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41500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CB07-DAFE-46FA-979F-204A32AA13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76A84B-AC4A-41F4-85F5-3EAB8D5B86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02AB97D-EFDE-4161-A256-E61F667DE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7888B8-9AF5-48AF-BF3E-4C488D5045E8}"/>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6" name="Footer Placeholder 5">
            <a:extLst>
              <a:ext uri="{FF2B5EF4-FFF2-40B4-BE49-F238E27FC236}">
                <a16:creationId xmlns:a16="http://schemas.microsoft.com/office/drawing/2014/main" id="{9CDA19AE-6B51-4345-8596-5571965B5F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227B1B-6843-4FB6-B289-83ADC8536DD1}"/>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613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D35D8D-1EBF-4C29-9FCF-E491956513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B433D7-51DE-4E70-ACA7-30607B193B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01E12B-FBE6-4009-B6BD-A941FDEAA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8FE4C1D3-3AC3-4CD4-9A74-F5DCC99D7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E4AC90-BF80-424A-9057-1C72F24BCC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0AD00-08FB-45A7-BBC8-DCFD2C1428AB}" type="slidenum">
              <a:rPr lang="en-GB" smtClean="0"/>
              <a:t>‹#›</a:t>
            </a:fld>
            <a:endParaRPr lang="en-GB"/>
          </a:p>
        </p:txBody>
      </p:sp>
    </p:spTree>
    <p:extLst>
      <p:ext uri="{BB962C8B-B14F-4D97-AF65-F5344CB8AC3E}">
        <p14:creationId xmlns:p14="http://schemas.microsoft.com/office/powerpoint/2010/main" val="935372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emf"/><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D397EF6C-2183-4D8D-A409-9BD16E4A7A8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698462" y="15868"/>
            <a:ext cx="1321955" cy="914926"/>
          </a:xfrm>
          <a:prstGeom prst="rect">
            <a:avLst/>
          </a:prstGeom>
        </p:spPr>
      </p:pic>
      <p:cxnSp>
        <p:nvCxnSpPr>
          <p:cNvPr id="7" name="Straight Connector 6">
            <a:extLst>
              <a:ext uri="{FF2B5EF4-FFF2-40B4-BE49-F238E27FC236}">
                <a16:creationId xmlns:a16="http://schemas.microsoft.com/office/drawing/2014/main" id="{57CAFBAF-6AFD-44BA-9791-B7703983ED48}"/>
              </a:ext>
            </a:extLst>
          </p:cNvPr>
          <p:cNvCxnSpPr/>
          <p:nvPr/>
        </p:nvCxnSpPr>
        <p:spPr>
          <a:xfrm>
            <a:off x="0" y="862808"/>
            <a:ext cx="12192000" cy="0"/>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D43BB4-1DC4-4BF0-B8A6-18F8FE5A4936}"/>
              </a:ext>
            </a:extLst>
          </p:cNvPr>
          <p:cNvCxnSpPr/>
          <p:nvPr/>
        </p:nvCxnSpPr>
        <p:spPr>
          <a:xfrm>
            <a:off x="4483" y="3812194"/>
            <a:ext cx="12192000" cy="0"/>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C87322E-1181-4781-BDC6-9049F51DBB8C}"/>
              </a:ext>
            </a:extLst>
          </p:cNvPr>
          <p:cNvCxnSpPr>
            <a:cxnSpLocks/>
          </p:cNvCxnSpPr>
          <p:nvPr/>
        </p:nvCxnSpPr>
        <p:spPr>
          <a:xfrm>
            <a:off x="6094312" y="862808"/>
            <a:ext cx="0" cy="5995192"/>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20D1328-287B-4F9E-9FD3-759906483827}"/>
              </a:ext>
            </a:extLst>
          </p:cNvPr>
          <p:cNvSpPr txBox="1"/>
          <p:nvPr/>
        </p:nvSpPr>
        <p:spPr>
          <a:xfrm>
            <a:off x="148408" y="101202"/>
            <a:ext cx="7286097" cy="646331"/>
          </a:xfrm>
          <a:prstGeom prst="rect">
            <a:avLst/>
          </a:prstGeom>
          <a:noFill/>
        </p:spPr>
        <p:txBody>
          <a:bodyPr wrap="none" rtlCol="0">
            <a:spAutoFit/>
          </a:bodyPr>
          <a:lstStyle/>
          <a:p>
            <a:r>
              <a:rPr lang="en-US" sz="2000" dirty="0" smtClean="0"/>
              <a:t>High-accuracy </a:t>
            </a:r>
            <a:r>
              <a:rPr lang="en-US" sz="2000" dirty="0"/>
              <a:t>automated </a:t>
            </a:r>
            <a:r>
              <a:rPr lang="en-US" sz="2000" dirty="0" smtClean="0"/>
              <a:t>inspection </a:t>
            </a:r>
            <a:r>
              <a:rPr lang="en-US" sz="2000" dirty="0"/>
              <a:t>method for transferred devices</a:t>
            </a:r>
            <a:endParaRPr lang="en-GB" sz="2000" dirty="0"/>
          </a:p>
          <a:p>
            <a:r>
              <a:rPr lang="en-GB" sz="1600" dirty="0" err="1" smtClean="0"/>
              <a:t>Eleni</a:t>
            </a:r>
            <a:r>
              <a:rPr lang="en-GB" sz="1600" dirty="0" smtClean="0"/>
              <a:t> Margariti</a:t>
            </a:r>
            <a:endParaRPr lang="en-GB" sz="1600" dirty="0"/>
          </a:p>
        </p:txBody>
      </p:sp>
      <p:sp>
        <p:nvSpPr>
          <p:cNvPr id="13" name="TextBox 12">
            <a:extLst>
              <a:ext uri="{FF2B5EF4-FFF2-40B4-BE49-F238E27FC236}">
                <a16:creationId xmlns:a16="http://schemas.microsoft.com/office/drawing/2014/main" id="{50FB38C4-3A2B-4CC2-B109-1E07E5A28DE0}"/>
              </a:ext>
            </a:extLst>
          </p:cNvPr>
          <p:cNvSpPr txBox="1"/>
          <p:nvPr/>
        </p:nvSpPr>
        <p:spPr>
          <a:xfrm>
            <a:off x="155391" y="930511"/>
            <a:ext cx="5749451" cy="3754874"/>
          </a:xfrm>
          <a:prstGeom prst="rect">
            <a:avLst/>
          </a:prstGeom>
          <a:noFill/>
        </p:spPr>
        <p:txBody>
          <a:bodyPr wrap="square" rtlCol="0">
            <a:spAutoFit/>
          </a:bodyPr>
          <a:lstStyle/>
          <a:p>
            <a:pPr algn="just"/>
            <a:r>
              <a:rPr lang="en-GB" sz="1400" b="1" dirty="0"/>
              <a:t>Additional Author(s):</a:t>
            </a:r>
            <a:r>
              <a:rPr lang="en-GB" sz="1400" dirty="0"/>
              <a:t> </a:t>
            </a:r>
            <a:r>
              <a:rPr lang="en-GB" sz="1400" dirty="0" err="1"/>
              <a:t>Dimitars</a:t>
            </a:r>
            <a:r>
              <a:rPr lang="en-GB" sz="1400" dirty="0"/>
              <a:t> </a:t>
            </a:r>
            <a:r>
              <a:rPr lang="en-GB" sz="1400" dirty="0" err="1" smtClean="0"/>
              <a:t>Jevtics</a:t>
            </a:r>
            <a:r>
              <a:rPr lang="en-GB" sz="1400" dirty="0" smtClean="0"/>
              <a:t>, Benoit </a:t>
            </a:r>
            <a:r>
              <a:rPr lang="en-GB" sz="1400" dirty="0" err="1" smtClean="0"/>
              <a:t>Guilhabert</a:t>
            </a:r>
            <a:r>
              <a:rPr lang="en-GB" sz="1400" dirty="0" smtClean="0"/>
              <a:t>, </a:t>
            </a:r>
            <a:r>
              <a:rPr lang="en-GB" sz="1400" dirty="0"/>
              <a:t>Martin D. Dawson, Michael J. Strain </a:t>
            </a:r>
            <a:endParaRPr lang="en-GB" sz="1400" b="1" dirty="0"/>
          </a:p>
          <a:p>
            <a:pPr algn="just"/>
            <a:r>
              <a:rPr lang="en-GB" sz="1400" b="1" dirty="0" smtClean="0"/>
              <a:t>Funder(s): </a:t>
            </a:r>
            <a:r>
              <a:rPr lang="en-GB" sz="1400" dirty="0" smtClean="0"/>
              <a:t>National Manufacturing </a:t>
            </a:r>
            <a:r>
              <a:rPr lang="en-GB" sz="1400" dirty="0" smtClean="0"/>
              <a:t>Institute </a:t>
            </a:r>
            <a:r>
              <a:rPr lang="en-GB" sz="1400" dirty="0" smtClean="0"/>
              <a:t>Scotland </a:t>
            </a:r>
            <a:r>
              <a:rPr lang="en-GB" sz="1400" b="1" dirty="0" smtClean="0"/>
              <a:t>(</a:t>
            </a:r>
            <a:r>
              <a:rPr lang="en-GB" sz="1400" dirty="0" smtClean="0"/>
              <a:t>NMIS), Scottish Research Partnership in Engineering (</a:t>
            </a:r>
            <a:r>
              <a:rPr lang="en-GB" sz="1400" dirty="0" err="1" smtClean="0"/>
              <a:t>SRPe</a:t>
            </a:r>
            <a:r>
              <a:rPr lang="en-GB" sz="1400" dirty="0" smtClean="0"/>
              <a:t>)</a:t>
            </a:r>
          </a:p>
          <a:p>
            <a:pPr algn="just"/>
            <a:r>
              <a:rPr lang="en-GB" sz="1400" b="1" dirty="0" smtClean="0"/>
              <a:t>Industry Sponsor: </a:t>
            </a:r>
            <a:r>
              <a:rPr lang="en-GB" sz="1400" dirty="0" err="1" smtClean="0"/>
              <a:t>Fraunhofer</a:t>
            </a:r>
            <a:r>
              <a:rPr lang="en-GB" sz="1400" dirty="0"/>
              <a:t> </a:t>
            </a:r>
            <a:r>
              <a:rPr lang="en-GB" sz="1400" dirty="0" smtClean="0"/>
              <a:t>UK</a:t>
            </a:r>
            <a:endParaRPr lang="en-GB" sz="1400" b="1" dirty="0"/>
          </a:p>
          <a:p>
            <a:r>
              <a:rPr lang="en-GB" sz="1400" b="1" dirty="0"/>
              <a:t>Abstract  </a:t>
            </a:r>
          </a:p>
          <a:p>
            <a:pPr algn="just"/>
            <a:r>
              <a:rPr lang="en-US" sz="1400" dirty="0" smtClean="0"/>
              <a:t>The </a:t>
            </a:r>
            <a:r>
              <a:rPr lang="en-US" sz="1400" dirty="0"/>
              <a:t>integration of </a:t>
            </a:r>
            <a:r>
              <a:rPr lang="en-US" sz="1400" dirty="0" err="1"/>
              <a:t>opto</a:t>
            </a:r>
            <a:r>
              <a:rPr lang="en-US" sz="1400" dirty="0"/>
              <a:t>-electronic devices from different material platforms allows the production of advanced systems with improved operating characteristics and low power consumption. A main challenge in the mass production of these devices is to rapidly assess the manufacturing process. To address this challenge, we developed an image processing method which can be used for device identification and positional mapping.</a:t>
            </a:r>
            <a:endParaRPr lang="en-GB" sz="1400" dirty="0"/>
          </a:p>
          <a:p>
            <a:endParaRPr lang="en-GB" sz="1400" dirty="0"/>
          </a:p>
          <a:p>
            <a:endParaRPr lang="en-GB" sz="1400" dirty="0"/>
          </a:p>
          <a:p>
            <a:endParaRPr lang="en-GB" sz="1400" dirty="0"/>
          </a:p>
          <a:p>
            <a:endParaRPr lang="en-GB" sz="1400" dirty="0"/>
          </a:p>
          <a:p>
            <a:endParaRPr lang="en-GB" sz="1400" dirty="0"/>
          </a:p>
        </p:txBody>
      </p:sp>
      <p:sp>
        <p:nvSpPr>
          <p:cNvPr id="14" name="TextBox 13">
            <a:extLst>
              <a:ext uri="{FF2B5EF4-FFF2-40B4-BE49-F238E27FC236}">
                <a16:creationId xmlns:a16="http://schemas.microsoft.com/office/drawing/2014/main" id="{128C343C-7A38-43FF-9504-D29EDB85BC15}"/>
              </a:ext>
            </a:extLst>
          </p:cNvPr>
          <p:cNvSpPr txBox="1"/>
          <p:nvPr/>
        </p:nvSpPr>
        <p:spPr>
          <a:xfrm>
            <a:off x="148408" y="3859171"/>
            <a:ext cx="5642792" cy="2677656"/>
          </a:xfrm>
          <a:prstGeom prst="rect">
            <a:avLst/>
          </a:prstGeom>
          <a:noFill/>
        </p:spPr>
        <p:txBody>
          <a:bodyPr wrap="square" rtlCol="0">
            <a:spAutoFit/>
          </a:bodyPr>
          <a:lstStyle/>
          <a:p>
            <a:r>
              <a:rPr lang="en-GB" sz="1400" b="1" dirty="0"/>
              <a:t>Project Description </a:t>
            </a:r>
            <a:endParaRPr lang="en-GB" sz="1400" b="1" dirty="0" smtClean="0"/>
          </a:p>
          <a:p>
            <a:endParaRPr lang="en-GB" sz="1400" b="1" dirty="0"/>
          </a:p>
          <a:p>
            <a:pPr algn="just"/>
            <a:r>
              <a:rPr lang="en-US" sz="1400" dirty="0" smtClean="0"/>
              <a:t>A</a:t>
            </a:r>
            <a:r>
              <a:rPr lang="x-none" sz="1400" dirty="0" smtClean="0"/>
              <a:t> </a:t>
            </a:r>
            <a:r>
              <a:rPr lang="x-none" sz="1400" dirty="0"/>
              <a:t>dynamic microscopy system is used to capture </a:t>
            </a:r>
            <a:r>
              <a:rPr lang="en-US" sz="1400" dirty="0"/>
              <a:t>high resolution, small field of view sub-images and stitched them together to form a complete image of the sample, typically covering cm</a:t>
            </a:r>
            <a:r>
              <a:rPr lang="en-US" sz="1400" baseline="30000" dirty="0"/>
              <a:t>2</a:t>
            </a:r>
            <a:r>
              <a:rPr lang="en-US" sz="1400" dirty="0"/>
              <a:t> areas. By using an image processing method based on the cross correlation, spatial center position of devices, their local rotation and yield (i.e. device present or not) was assessed for sets of thousands of devices with sub-micron accuracy</a:t>
            </a:r>
            <a:r>
              <a:rPr lang="x-none" sz="1400" dirty="0"/>
              <a:t>. </a:t>
            </a:r>
            <a:r>
              <a:rPr lang="en-US" sz="1400" dirty="0"/>
              <a:t>T</a:t>
            </a:r>
            <a:r>
              <a:rPr lang="x-none" sz="1400" dirty="0"/>
              <a:t>he measured results can be compared to the photolithography mask file used for this microfabrication</a:t>
            </a:r>
            <a:r>
              <a:rPr lang="en-US" sz="1400" dirty="0"/>
              <a:t>, both </a:t>
            </a:r>
            <a:r>
              <a:rPr lang="x-none" sz="1400" dirty="0"/>
              <a:t>prior to any printing process </a:t>
            </a:r>
            <a:r>
              <a:rPr lang="en-US" sz="1400" dirty="0" smtClean="0"/>
              <a:t>(</a:t>
            </a:r>
            <a:r>
              <a:rPr lang="x-none" sz="1400" dirty="0" smtClean="0"/>
              <a:t>for </a:t>
            </a:r>
            <a:r>
              <a:rPr lang="x-none" sz="1400" dirty="0"/>
              <a:t>vali</a:t>
            </a:r>
            <a:r>
              <a:rPr lang="en-US" sz="1400" dirty="0" err="1" smtClean="0"/>
              <a:t>dation</a:t>
            </a:r>
            <a:r>
              <a:rPr lang="en-US" sz="1400" dirty="0"/>
              <a:t>)</a:t>
            </a:r>
            <a:r>
              <a:rPr lang="en-US" sz="1400" dirty="0" smtClean="0"/>
              <a:t> </a:t>
            </a:r>
            <a:r>
              <a:rPr lang="en-US" sz="1400" dirty="0"/>
              <a:t>and </a:t>
            </a:r>
            <a:r>
              <a:rPr lang="en-US" sz="1400" dirty="0" smtClean="0"/>
              <a:t>after, </a:t>
            </a:r>
            <a:r>
              <a:rPr lang="en-US" sz="1400" dirty="0"/>
              <a:t>for the computation of printing defects</a:t>
            </a:r>
            <a:r>
              <a:rPr lang="en-US" sz="1400" dirty="0" smtClean="0"/>
              <a:t>.</a:t>
            </a:r>
            <a:endParaRPr lang="en-GB" sz="1400" dirty="0"/>
          </a:p>
          <a:p>
            <a:endParaRPr lang="en-GB" sz="1400" dirty="0"/>
          </a:p>
        </p:txBody>
      </p:sp>
      <p:sp>
        <p:nvSpPr>
          <p:cNvPr id="18" name="TextBox 17">
            <a:extLst>
              <a:ext uri="{FF2B5EF4-FFF2-40B4-BE49-F238E27FC236}">
                <a16:creationId xmlns:a16="http://schemas.microsoft.com/office/drawing/2014/main" id="{9794C4F3-65F6-41FB-8E9F-B27CAF5BAAC0}"/>
              </a:ext>
            </a:extLst>
          </p:cNvPr>
          <p:cNvSpPr txBox="1"/>
          <p:nvPr/>
        </p:nvSpPr>
        <p:spPr>
          <a:xfrm>
            <a:off x="6278559" y="919924"/>
            <a:ext cx="5720595" cy="307777"/>
          </a:xfrm>
          <a:prstGeom prst="rect">
            <a:avLst/>
          </a:prstGeom>
          <a:noFill/>
        </p:spPr>
        <p:txBody>
          <a:bodyPr wrap="square" rtlCol="0">
            <a:spAutoFit/>
          </a:bodyPr>
          <a:lstStyle/>
          <a:p>
            <a:r>
              <a:rPr lang="en-GB" sz="1400" b="1" dirty="0" smtClean="0"/>
              <a:t>Analysis method and processing</a:t>
            </a:r>
            <a:endParaRPr lang="en-GB" sz="1400" b="1" dirty="0"/>
          </a:p>
        </p:txBody>
      </p:sp>
      <p:sp>
        <p:nvSpPr>
          <p:cNvPr id="21" name="TextBox 20">
            <a:extLst>
              <a:ext uri="{FF2B5EF4-FFF2-40B4-BE49-F238E27FC236}">
                <a16:creationId xmlns:a16="http://schemas.microsoft.com/office/drawing/2014/main" id="{45C23482-9882-437D-930D-B5FC9D489623}"/>
              </a:ext>
            </a:extLst>
          </p:cNvPr>
          <p:cNvSpPr txBox="1"/>
          <p:nvPr/>
        </p:nvSpPr>
        <p:spPr>
          <a:xfrm>
            <a:off x="6283783" y="3859171"/>
            <a:ext cx="5720595" cy="3301673"/>
          </a:xfrm>
          <a:prstGeom prst="rect">
            <a:avLst/>
          </a:prstGeom>
          <a:noFill/>
        </p:spPr>
        <p:txBody>
          <a:bodyPr wrap="square" rtlCol="0">
            <a:spAutoFit/>
          </a:bodyPr>
          <a:lstStyle/>
          <a:p>
            <a:r>
              <a:rPr lang="en-GB" sz="1400" b="1" dirty="0"/>
              <a:t>Key Results, Conclusions, Comments, </a:t>
            </a:r>
            <a:r>
              <a:rPr lang="en-GB" sz="1400" b="1" dirty="0" smtClean="0"/>
              <a:t>Impact</a:t>
            </a:r>
          </a:p>
          <a:p>
            <a:r>
              <a:rPr lang="en-GB" sz="1400" b="1" dirty="0" smtClean="0"/>
              <a:t> </a:t>
            </a:r>
          </a:p>
          <a:p>
            <a:pPr marL="285750" indent="-285750" algn="just">
              <a:buFont typeface="Arial" panose="020B0604020202020204" pitchFamily="34" charset="0"/>
              <a:buChar char="•"/>
            </a:pPr>
            <a:r>
              <a:rPr lang="en-US" sz="1200" dirty="0" smtClean="0"/>
              <a:t>This tool is designed </a:t>
            </a:r>
            <a:r>
              <a:rPr lang="en-US" sz="1200" dirty="0"/>
              <a:t>to measure the accuracy of mass printing processes with a sub-micron </a:t>
            </a:r>
            <a:r>
              <a:rPr lang="en-US" sz="1200" dirty="0" smtClean="0"/>
              <a:t>precision, using </a:t>
            </a:r>
            <a:r>
              <a:rPr lang="en-US" sz="1200" dirty="0"/>
              <a:t>standard optical microscopy elements and computer </a:t>
            </a:r>
            <a:r>
              <a:rPr lang="en-US" sz="1200" dirty="0" smtClean="0"/>
              <a:t>vision.</a:t>
            </a:r>
          </a:p>
          <a:p>
            <a:pPr marL="285750" indent="-285750" algn="just">
              <a:buFont typeface="Arial" panose="020B0604020202020204" pitchFamily="34" charset="0"/>
              <a:buChar char="•"/>
            </a:pPr>
            <a:r>
              <a:rPr lang="en-US" sz="1200" dirty="0" smtClean="0"/>
              <a:t>Demonstration of the method in a  very challenging roll-printed chip consisting of 4000 micro-LEDs. </a:t>
            </a:r>
          </a:p>
          <a:p>
            <a:pPr marL="285750" indent="-285750" algn="just">
              <a:lnSpc>
                <a:spcPct val="114000"/>
              </a:lnSpc>
              <a:buFont typeface="Arial" panose="020B0604020202020204" pitchFamily="34" charset="0"/>
              <a:buChar char="•"/>
            </a:pPr>
            <a:r>
              <a:rPr lang="en-GB" sz="1200" dirty="0" smtClean="0"/>
              <a:t>Initial results shows that </a:t>
            </a:r>
            <a:r>
              <a:rPr lang="en-GB" sz="1200" dirty="0" err="1" smtClean="0"/>
              <a:t>th</a:t>
            </a:r>
            <a:r>
              <a:rPr lang="en-US" sz="1200" dirty="0" smtClean="0"/>
              <a:t>e </a:t>
            </a:r>
            <a:r>
              <a:rPr lang="en-US" sz="1200" dirty="0"/>
              <a:t>average error </a:t>
            </a:r>
            <a:r>
              <a:rPr lang="en-US" sz="1200" dirty="0" smtClean="0"/>
              <a:t>value of the technique </a:t>
            </a:r>
            <a:r>
              <a:rPr lang="en-US" sz="1200" dirty="0"/>
              <a:t>is </a:t>
            </a:r>
            <a:r>
              <a:rPr lang="en-US" sz="1200" dirty="0" smtClean="0"/>
              <a:t>0.06 ± 0.26 </a:t>
            </a:r>
            <a:r>
              <a:rPr lang="en-US" sz="1200" dirty="0" err="1" smtClean="0"/>
              <a:t>μm</a:t>
            </a:r>
            <a:r>
              <a:rPr lang="en-US" sz="1200" dirty="0" smtClean="0"/>
              <a:t> for device with 320x240 elements.</a:t>
            </a:r>
          </a:p>
          <a:p>
            <a:pPr marL="285750" indent="-285750" algn="just">
              <a:lnSpc>
                <a:spcPct val="114000"/>
              </a:lnSpc>
              <a:buFont typeface="Arial" panose="020B0604020202020204" pitchFamily="34" charset="0"/>
              <a:buChar char="•"/>
            </a:pPr>
            <a:r>
              <a:rPr lang="en-US" sz="1200" dirty="0" smtClean="0"/>
              <a:t>Broadly </a:t>
            </a:r>
            <a:r>
              <a:rPr lang="en-US" sz="1200" dirty="0"/>
              <a:t>applicable in high throughput manufacturing process flows for heterogeneous integration and semiconductor devices</a:t>
            </a:r>
            <a:r>
              <a:rPr lang="en-US" sz="1200" dirty="0" smtClean="0"/>
              <a:t>.</a:t>
            </a:r>
            <a:endParaRPr lang="en-GB" sz="1200" dirty="0"/>
          </a:p>
          <a:p>
            <a:pPr>
              <a:lnSpc>
                <a:spcPct val="114000"/>
              </a:lnSpc>
            </a:pPr>
            <a:endParaRPr lang="en-GB" sz="1400" dirty="0"/>
          </a:p>
          <a:p>
            <a:pPr>
              <a:lnSpc>
                <a:spcPct val="114000"/>
              </a:lnSpc>
            </a:pPr>
            <a:endParaRPr lang="en-GB" sz="1400" dirty="0"/>
          </a:p>
          <a:p>
            <a:pPr>
              <a:lnSpc>
                <a:spcPct val="114000"/>
              </a:lnSpc>
            </a:pPr>
            <a:endParaRPr lang="en-GB" sz="1400" dirty="0"/>
          </a:p>
          <a:p>
            <a:pPr>
              <a:lnSpc>
                <a:spcPct val="114000"/>
              </a:lnSpc>
            </a:pPr>
            <a:endParaRPr lang="en-GB" sz="1400" dirty="0"/>
          </a:p>
          <a:p>
            <a:endParaRPr lang="en-GB" sz="1400" dirty="0"/>
          </a:p>
        </p:txBody>
      </p:sp>
      <p:sp>
        <p:nvSpPr>
          <p:cNvPr id="22" name="TextBox 21">
            <a:extLst>
              <a:ext uri="{FF2B5EF4-FFF2-40B4-BE49-F238E27FC236}">
                <a16:creationId xmlns:a16="http://schemas.microsoft.com/office/drawing/2014/main" id="{241E5B66-E3E1-416F-BC7C-BFDBFC36B82B}"/>
              </a:ext>
            </a:extLst>
          </p:cNvPr>
          <p:cNvSpPr txBox="1"/>
          <p:nvPr/>
        </p:nvSpPr>
        <p:spPr>
          <a:xfrm>
            <a:off x="6278558" y="5924072"/>
            <a:ext cx="5720595" cy="830997"/>
          </a:xfrm>
          <a:prstGeom prst="rect">
            <a:avLst/>
          </a:prstGeom>
          <a:noFill/>
        </p:spPr>
        <p:txBody>
          <a:bodyPr wrap="square" rtlCol="0">
            <a:spAutoFit/>
          </a:bodyPr>
          <a:lstStyle/>
          <a:p>
            <a:r>
              <a:rPr lang="en-GB" sz="1400" b="1" dirty="0"/>
              <a:t>Refs &amp; </a:t>
            </a:r>
            <a:r>
              <a:rPr lang="en-GB" sz="1400" b="1" dirty="0" smtClean="0"/>
              <a:t>links</a:t>
            </a:r>
          </a:p>
          <a:p>
            <a:pPr marL="171450" indent="-171450">
              <a:buFont typeface="Arial" panose="020B0604020202020204" pitchFamily="34" charset="0"/>
              <a:buChar char="•"/>
            </a:pPr>
            <a:r>
              <a:rPr lang="en-GB" sz="800" dirty="0" smtClean="0"/>
              <a:t>John </a:t>
            </a:r>
            <a:r>
              <a:rPr lang="en-GB" sz="800" dirty="0" err="1"/>
              <a:t>McPhillimy</a:t>
            </a:r>
            <a:r>
              <a:rPr lang="en-GB" sz="800" dirty="0"/>
              <a:t>, </a:t>
            </a:r>
            <a:r>
              <a:rPr lang="en-GB" sz="800" dirty="0" err="1"/>
              <a:t>Dimitars</a:t>
            </a:r>
            <a:r>
              <a:rPr lang="en-GB" sz="800" dirty="0"/>
              <a:t> </a:t>
            </a:r>
            <a:r>
              <a:rPr lang="en-GB" sz="800" dirty="0" err="1"/>
              <a:t>Jevtics</a:t>
            </a:r>
            <a:r>
              <a:rPr lang="en-GB" sz="800" dirty="0"/>
              <a:t>, Benoit J. E. </a:t>
            </a:r>
            <a:r>
              <a:rPr lang="en-GB" sz="800" dirty="0" err="1"/>
              <a:t>Guilhabert</a:t>
            </a:r>
            <a:r>
              <a:rPr lang="en-GB" sz="800" dirty="0"/>
              <a:t>, </a:t>
            </a:r>
            <a:r>
              <a:rPr lang="en-GB" sz="800" dirty="0" err="1"/>
              <a:t>Charalambos</a:t>
            </a:r>
            <a:r>
              <a:rPr lang="en-GB" sz="800" dirty="0"/>
              <a:t> </a:t>
            </a:r>
            <a:r>
              <a:rPr lang="en-GB" sz="800" dirty="0" err="1"/>
              <a:t>Klitis</a:t>
            </a:r>
            <a:r>
              <a:rPr lang="en-GB" sz="800" dirty="0"/>
              <a:t>, Antonio Hurtado, Marc Sorel, Martin D. Dawson, and Michael J. Strain ACS Applied Nano Materials 2020 3 (10), 10326-10332</a:t>
            </a:r>
            <a:r>
              <a:rPr lang="en-GB" sz="1000" dirty="0" smtClean="0"/>
              <a:t>.</a:t>
            </a:r>
          </a:p>
          <a:p>
            <a:pPr marL="171450" indent="-171450">
              <a:buFont typeface="Arial" panose="020B0604020202020204" pitchFamily="34" charset="0"/>
              <a:buChar char="•"/>
            </a:pPr>
            <a:r>
              <a:rPr lang="en-GB" sz="800" dirty="0" smtClean="0"/>
              <a:t>M</a:t>
            </a:r>
            <a:r>
              <a:rPr lang="en-GB" sz="800" dirty="0"/>
              <a:t>. J. R. Heck, J. F. </a:t>
            </a:r>
            <a:r>
              <a:rPr lang="en-GB" sz="800" dirty="0" err="1"/>
              <a:t>Bauters</a:t>
            </a:r>
            <a:r>
              <a:rPr lang="en-GB" sz="800" dirty="0"/>
              <a:t>, M. L. Davenport, J. K. </a:t>
            </a:r>
            <a:r>
              <a:rPr lang="en-GB" sz="800" dirty="0" err="1"/>
              <a:t>Doylend</a:t>
            </a:r>
            <a:r>
              <a:rPr lang="en-GB" sz="800" dirty="0"/>
              <a:t>, S. Jain, G. </a:t>
            </a:r>
            <a:r>
              <a:rPr lang="en-GB" sz="800" dirty="0" err="1"/>
              <a:t>Kurczveil</a:t>
            </a:r>
            <a:r>
              <a:rPr lang="en-GB" sz="800" dirty="0"/>
              <a:t>, S. Srinivasan, and J. E. Bowers, “Hybrid Silicon Photonic Integrated Circuit Technology,” IEEE J. Sel. Top. Quantum Electron. 19, 6100117–6100117(2013).</a:t>
            </a:r>
          </a:p>
        </p:txBody>
      </p:sp>
      <p:pic>
        <p:nvPicPr>
          <p:cNvPr id="15" name="Εικόνα 23"/>
          <p:cNvPicPr/>
          <p:nvPr/>
        </p:nvPicPr>
        <p:blipFill rotWithShape="1">
          <a:blip r:embed="rId3" cstate="print">
            <a:extLst>
              <a:ext uri="{28A0092B-C50C-407E-A947-70E740481C1C}">
                <a14:useLocalDpi xmlns:a14="http://schemas.microsoft.com/office/drawing/2010/main" val="0"/>
              </a:ext>
            </a:extLst>
          </a:blip>
          <a:srcRect t="11291"/>
          <a:stretch/>
        </p:blipFill>
        <p:spPr bwMode="auto">
          <a:xfrm>
            <a:off x="9165456" y="67766"/>
            <a:ext cx="818707" cy="778384"/>
          </a:xfrm>
          <a:prstGeom prst="rect">
            <a:avLst/>
          </a:prstGeom>
          <a:noFill/>
          <a:ln>
            <a:noFill/>
          </a:ln>
          <a:extLst>
            <a:ext uri="{53640926-AAD7-44D8-BBD7-CCE9431645EC}">
              <a14:shadowObscured xmlns:a14="http://schemas.microsoft.com/office/drawing/2010/main"/>
            </a:ext>
          </a:extLst>
        </p:spPr>
      </p:pic>
      <p:pic>
        <p:nvPicPr>
          <p:cNvPr id="16" name="Εικόνα 2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43789" y="70704"/>
            <a:ext cx="754673" cy="786779"/>
          </a:xfrm>
          <a:prstGeom prst="rect">
            <a:avLst/>
          </a:prstGeom>
          <a:noFill/>
          <a:ln>
            <a:noFill/>
          </a:ln>
        </p:spPr>
      </p:pic>
      <p:pic>
        <p:nvPicPr>
          <p:cNvPr id="5" name="Picture 4"/>
          <p:cNvPicPr>
            <a:picLocks noChangeAspect="1"/>
          </p:cNvPicPr>
          <p:nvPr/>
        </p:nvPicPr>
        <p:blipFill>
          <a:blip r:embed="rId5"/>
          <a:stretch>
            <a:fillRect/>
          </a:stretch>
        </p:blipFill>
        <p:spPr>
          <a:xfrm>
            <a:off x="6166654" y="1286899"/>
            <a:ext cx="1985829" cy="1568333"/>
          </a:xfrm>
          <a:prstGeom prst="rect">
            <a:avLst/>
          </a:prstGeom>
        </p:spPr>
      </p:pic>
      <p:pic>
        <p:nvPicPr>
          <p:cNvPr id="17" name="Εικόνα 3"/>
          <p:cNvPicPr/>
          <p:nvPr/>
        </p:nvPicPr>
        <p:blipFill>
          <a:blip r:embed="rId6">
            <a:extLst>
              <a:ext uri="{28A0092B-C50C-407E-A947-70E740481C1C}">
                <a14:useLocalDpi xmlns:a14="http://schemas.microsoft.com/office/drawing/2010/main" val="0"/>
              </a:ext>
            </a:extLst>
          </a:blip>
          <a:stretch>
            <a:fillRect/>
          </a:stretch>
        </p:blipFill>
        <p:spPr>
          <a:xfrm>
            <a:off x="8152483" y="1238288"/>
            <a:ext cx="2176500" cy="1522787"/>
          </a:xfrm>
          <a:prstGeom prst="rect">
            <a:avLst/>
          </a:prstGeom>
        </p:spPr>
      </p:pic>
      <p:pic>
        <p:nvPicPr>
          <p:cNvPr id="19" name="Εικόνα 4"/>
          <p:cNvPicPr/>
          <p:nvPr/>
        </p:nvPicPr>
        <p:blipFill rotWithShape="1">
          <a:blip r:embed="rId7" cstate="hqprint">
            <a:extLst>
              <a:ext uri="{28A0092B-C50C-407E-A947-70E740481C1C}">
                <a14:useLocalDpi xmlns:a14="http://schemas.microsoft.com/office/drawing/2010/main" val="0"/>
              </a:ext>
            </a:extLst>
          </a:blip>
          <a:srcRect l="13915" t="8299" r="9090" b="11646"/>
          <a:stretch/>
        </p:blipFill>
        <p:spPr bwMode="auto">
          <a:xfrm>
            <a:off x="8543109" y="2097784"/>
            <a:ext cx="788225" cy="640844"/>
          </a:xfrm>
          <a:prstGeom prst="rect">
            <a:avLst/>
          </a:prstGeom>
          <a:ln>
            <a:noFill/>
          </a:ln>
          <a:extLst>
            <a:ext uri="{53640926-AAD7-44D8-BBD7-CCE9431645EC}">
              <a14:shadowObscured xmlns:a14="http://schemas.microsoft.com/office/drawing/2010/main"/>
            </a:ext>
          </a:extLst>
        </p:spPr>
      </p:pic>
      <p:pic>
        <p:nvPicPr>
          <p:cNvPr id="23" name="Picture 22"/>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328983" y="1305990"/>
            <a:ext cx="1867500" cy="1435450"/>
          </a:xfrm>
          <a:prstGeom prst="rect">
            <a:avLst/>
          </a:prstGeom>
          <a:noFill/>
        </p:spPr>
      </p:pic>
      <p:sp>
        <p:nvSpPr>
          <p:cNvPr id="6" name="TextBox 5"/>
          <p:cNvSpPr txBox="1"/>
          <p:nvPr/>
        </p:nvSpPr>
        <p:spPr>
          <a:xfrm>
            <a:off x="6113954" y="2855232"/>
            <a:ext cx="2174814" cy="577081"/>
          </a:xfrm>
          <a:prstGeom prst="rect">
            <a:avLst/>
          </a:prstGeom>
          <a:noFill/>
        </p:spPr>
        <p:txBody>
          <a:bodyPr wrap="square" rtlCol="0">
            <a:spAutoFit/>
          </a:bodyPr>
          <a:lstStyle/>
          <a:p>
            <a:pPr algn="just"/>
            <a:r>
              <a:rPr lang="en-US" sz="1050" dirty="0" smtClean="0"/>
              <a:t>Fig.1. QVGA micro-LED </a:t>
            </a:r>
            <a:r>
              <a:rPr lang="en-US" sz="1050" dirty="0"/>
              <a:t>device (320x240 elements)  with a close up snapshot of the stitched elements </a:t>
            </a:r>
            <a:endParaRPr lang="el-GR" sz="1050" dirty="0"/>
          </a:p>
        </p:txBody>
      </p:sp>
      <p:sp>
        <p:nvSpPr>
          <p:cNvPr id="24" name="TextBox 23"/>
          <p:cNvSpPr txBox="1"/>
          <p:nvPr/>
        </p:nvSpPr>
        <p:spPr>
          <a:xfrm>
            <a:off x="8333610" y="2855232"/>
            <a:ext cx="1922014" cy="738664"/>
          </a:xfrm>
          <a:prstGeom prst="rect">
            <a:avLst/>
          </a:prstGeom>
          <a:noFill/>
        </p:spPr>
        <p:txBody>
          <a:bodyPr wrap="square" rtlCol="0">
            <a:spAutoFit/>
          </a:bodyPr>
          <a:lstStyle/>
          <a:p>
            <a:pPr algn="just"/>
            <a:r>
              <a:rPr lang="en-US" sz="1050" dirty="0" smtClean="0"/>
              <a:t>Fig.2. Schematic </a:t>
            </a:r>
            <a:r>
              <a:rPr lang="en-US" sz="1050" dirty="0"/>
              <a:t>representation of the cross correlation </a:t>
            </a:r>
            <a:r>
              <a:rPr lang="en-US" sz="1050" dirty="0" smtClean="0"/>
              <a:t>with reconstructed </a:t>
            </a:r>
            <a:r>
              <a:rPr lang="en-US" sz="1050" dirty="0"/>
              <a:t>device after the correlation for multiple angles </a:t>
            </a:r>
            <a:endParaRPr lang="el-GR" sz="1050" dirty="0"/>
          </a:p>
        </p:txBody>
      </p:sp>
      <p:sp>
        <p:nvSpPr>
          <p:cNvPr id="10" name="TextBox 9"/>
          <p:cNvSpPr txBox="1"/>
          <p:nvPr/>
        </p:nvSpPr>
        <p:spPr>
          <a:xfrm>
            <a:off x="10255624" y="2802066"/>
            <a:ext cx="1933001" cy="1061829"/>
          </a:xfrm>
          <a:prstGeom prst="rect">
            <a:avLst/>
          </a:prstGeom>
          <a:noFill/>
        </p:spPr>
        <p:txBody>
          <a:bodyPr wrap="square" rtlCol="0">
            <a:spAutoFit/>
          </a:bodyPr>
          <a:lstStyle/>
          <a:p>
            <a:pPr algn="just"/>
            <a:r>
              <a:rPr lang="en-US" sz="1050" dirty="0"/>
              <a:t>Fig. </a:t>
            </a:r>
            <a:r>
              <a:rPr lang="en-US" sz="1050" dirty="0" smtClean="0"/>
              <a:t>3. Snapshot </a:t>
            </a:r>
            <a:r>
              <a:rPr lang="en-US" sz="1050" dirty="0"/>
              <a:t>of the printed devices after processing, highlighting the centers of each device (red dots), the missing devices (white cross) and the pitch values (blue lines).</a:t>
            </a:r>
            <a:endParaRPr lang="el-GR" sz="1050" dirty="0"/>
          </a:p>
        </p:txBody>
      </p:sp>
    </p:spTree>
    <p:extLst>
      <p:ext uri="{BB962C8B-B14F-4D97-AF65-F5344CB8AC3E}">
        <p14:creationId xmlns:p14="http://schemas.microsoft.com/office/powerpoint/2010/main" val="1149865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TotalTime>
  <Words>508</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Miller</dc:creator>
  <cp:lastModifiedBy>elena margariti</cp:lastModifiedBy>
  <cp:revision>30</cp:revision>
  <dcterms:created xsi:type="dcterms:W3CDTF">2020-04-28T11:31:34Z</dcterms:created>
  <dcterms:modified xsi:type="dcterms:W3CDTF">2021-05-17T19:31:42Z</dcterms:modified>
</cp:coreProperties>
</file>