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1FE"/>
    <a:srgbClr val="1C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4" autoAdjust="0"/>
    <p:restoredTop sz="94660"/>
  </p:normalViewPr>
  <p:slideViewPr>
    <p:cSldViewPr snapToGrid="0">
      <p:cViewPr>
        <p:scale>
          <a:sx n="125" d="100"/>
          <a:sy n="125" d="100"/>
        </p:scale>
        <p:origin x="16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19C3-BFA4-41B1-9E0F-39090FFB2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E98C9C-4EA7-4D87-880D-7A8D2F8E9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36514D-8028-430C-AB7E-5F19BB619ADD}"/>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5" name="Footer Placeholder 4">
            <a:extLst>
              <a:ext uri="{FF2B5EF4-FFF2-40B4-BE49-F238E27FC236}">
                <a16:creationId xmlns:a16="http://schemas.microsoft.com/office/drawing/2014/main" id="{EAA619BA-A9FA-45BE-BED4-8BB4FB522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EE5C1-BC30-41BE-8762-1F4C3DD5009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04987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3547-CF94-406F-9232-39545E22E9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F4E47-8E68-476C-B1A8-6D0674793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9B1756-6122-4EAF-A7B4-28E9B4336BA2}"/>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5" name="Footer Placeholder 4">
            <a:extLst>
              <a:ext uri="{FF2B5EF4-FFF2-40B4-BE49-F238E27FC236}">
                <a16:creationId xmlns:a16="http://schemas.microsoft.com/office/drawing/2014/main" id="{3560F3C5-B133-4069-877A-BD06223F5F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1D83A-5782-4DA0-8CA7-B746A053D08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35685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B8720-F878-4E7E-AD30-C9E23E43F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899D36-EFFD-4CA5-9670-B6E8B4A16D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850A-0362-4F43-ABD7-D4384A5E2539}"/>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5" name="Footer Placeholder 4">
            <a:extLst>
              <a:ext uri="{FF2B5EF4-FFF2-40B4-BE49-F238E27FC236}">
                <a16:creationId xmlns:a16="http://schemas.microsoft.com/office/drawing/2014/main" id="{121D6B64-B680-43B9-8EDD-F430F41F7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464FE-7C7B-4088-B09B-3D51D73AA33E}"/>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74975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B1CF-2DE3-4FCA-8DE3-DFB5432C8C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E3E26C-631B-4E0F-84FB-0A92BB106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B7735-D16D-44D9-9EBA-BF1487BA8D27}"/>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5" name="Footer Placeholder 4">
            <a:extLst>
              <a:ext uri="{FF2B5EF4-FFF2-40B4-BE49-F238E27FC236}">
                <a16:creationId xmlns:a16="http://schemas.microsoft.com/office/drawing/2014/main" id="{BA2EEA40-7E45-4920-AEB3-1A4A1D430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F45F9-A62C-4E77-A617-547F8B366255}"/>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00559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7E7-76A5-4A59-A99E-B69094037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9DE384-05C1-43DD-A7E5-9171ABEA4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0E9294-21CD-46A3-8ECB-CF4706D1C703}"/>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5" name="Footer Placeholder 4">
            <a:extLst>
              <a:ext uri="{FF2B5EF4-FFF2-40B4-BE49-F238E27FC236}">
                <a16:creationId xmlns:a16="http://schemas.microsoft.com/office/drawing/2014/main" id="{8DF29605-D1FB-447C-8E82-9B2BA23A2B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0F4B4-DC2B-4EEB-A9C2-071C79002090}"/>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350277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B570-181B-4A77-A6C8-15B882F1D5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AA840-B606-406A-8893-C4C311DB86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CADAA-58B2-4833-BCDB-564F5B844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5245B7-D776-4DDC-836F-DDFC3C4097B8}"/>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6" name="Footer Placeholder 5">
            <a:extLst>
              <a:ext uri="{FF2B5EF4-FFF2-40B4-BE49-F238E27FC236}">
                <a16:creationId xmlns:a16="http://schemas.microsoft.com/office/drawing/2014/main" id="{615541B2-4EAD-4482-AE06-F3749212D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19D1E-FA88-431D-828A-6B6C58583EFD}"/>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422159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F99D-0A90-45F1-9F93-69FB21C64D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12146-64F5-494F-87A1-892357F3B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EFAB6-0FE1-45EE-B519-4B93A052A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5BEF57-01CF-4023-A8D0-77D1A60F0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656AC-4293-48EC-946D-C9A479973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C21325-7B59-4DA1-A508-1532B7B34ABF}"/>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8" name="Footer Placeholder 7">
            <a:extLst>
              <a:ext uri="{FF2B5EF4-FFF2-40B4-BE49-F238E27FC236}">
                <a16:creationId xmlns:a16="http://schemas.microsoft.com/office/drawing/2014/main" id="{8AF672A7-F884-42F1-B6C9-9BF4D0DCF2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0122F6-8C61-4B5D-98A5-D4B078097E41}"/>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58716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3959-E4BD-412A-960E-8994965AF5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92A4D0-379F-4AE5-A748-048A9AF81675}"/>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4" name="Footer Placeholder 3">
            <a:extLst>
              <a:ext uri="{FF2B5EF4-FFF2-40B4-BE49-F238E27FC236}">
                <a16:creationId xmlns:a16="http://schemas.microsoft.com/office/drawing/2014/main" id="{131B3E79-24B3-4983-9C84-F02EB616E3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BFDE2A-46D5-4C91-9A6C-096A0A380FB7}"/>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59167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550FB-58E1-4EE5-BF2F-EBE4819091CB}"/>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3" name="Footer Placeholder 2">
            <a:extLst>
              <a:ext uri="{FF2B5EF4-FFF2-40B4-BE49-F238E27FC236}">
                <a16:creationId xmlns:a16="http://schemas.microsoft.com/office/drawing/2014/main" id="{83C132D6-BEC2-40ED-97BB-D77235FA6A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FE8D14-B26E-44BD-82EC-C29C2173A268}"/>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413922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2271-F469-43E8-842A-7CF9BA98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27D059-BE3F-4B25-B116-0DA943D5E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38B91E-5DF5-49DD-AE97-3928C061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907F7-DEA5-4C39-BD11-B26630532B7E}"/>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6" name="Footer Placeholder 5">
            <a:extLst>
              <a:ext uri="{FF2B5EF4-FFF2-40B4-BE49-F238E27FC236}">
                <a16:creationId xmlns:a16="http://schemas.microsoft.com/office/drawing/2014/main" id="{E961783B-89A1-4584-99B4-D4DC157109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85DD8-10B1-43D6-9037-C895B745425D}"/>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241500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CB07-DAFE-46FA-979F-204A32AA1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76A84B-AC4A-41F4-85F5-3EAB8D5B8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2AB97D-EFDE-4161-A256-E61F667DE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888B8-9AF5-48AF-BF3E-4C488D5045E8}"/>
              </a:ext>
            </a:extLst>
          </p:cNvPr>
          <p:cNvSpPr>
            <a:spLocks noGrp="1"/>
          </p:cNvSpPr>
          <p:nvPr>
            <p:ph type="dt" sz="half" idx="10"/>
          </p:nvPr>
        </p:nvSpPr>
        <p:spPr/>
        <p:txBody>
          <a:bodyPr/>
          <a:lstStyle/>
          <a:p>
            <a:fld id="{EF077945-144F-4DEC-9BD5-C2D76A16035E}" type="datetimeFigureOut">
              <a:rPr lang="en-GB" smtClean="0"/>
              <a:t>18/05/2021</a:t>
            </a:fld>
            <a:endParaRPr lang="en-GB"/>
          </a:p>
        </p:txBody>
      </p:sp>
      <p:sp>
        <p:nvSpPr>
          <p:cNvPr id="6" name="Footer Placeholder 5">
            <a:extLst>
              <a:ext uri="{FF2B5EF4-FFF2-40B4-BE49-F238E27FC236}">
                <a16:creationId xmlns:a16="http://schemas.microsoft.com/office/drawing/2014/main" id="{9CDA19AE-6B51-4345-8596-5571965B5F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227B1B-6843-4FB6-B289-83ADC8536DD1}"/>
              </a:ext>
            </a:extLst>
          </p:cNvPr>
          <p:cNvSpPr>
            <a:spLocks noGrp="1"/>
          </p:cNvSpPr>
          <p:nvPr>
            <p:ph type="sldNum" sz="quarter" idx="12"/>
          </p:nvPr>
        </p:nvSpPr>
        <p:spPr/>
        <p:txBody>
          <a:bodyPr/>
          <a:lstStyle/>
          <a:p>
            <a:fld id="{9230AD00-08FB-45A7-BBC8-DCFD2C1428AB}" type="slidenum">
              <a:rPr lang="en-GB" smtClean="0"/>
              <a:t>‹#›</a:t>
            </a:fld>
            <a:endParaRPr lang="en-GB"/>
          </a:p>
        </p:txBody>
      </p:sp>
    </p:spTree>
    <p:extLst>
      <p:ext uri="{BB962C8B-B14F-4D97-AF65-F5344CB8AC3E}">
        <p14:creationId xmlns:p14="http://schemas.microsoft.com/office/powerpoint/2010/main" val="1613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35D8D-1EBF-4C29-9FCF-E49195651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B433D7-51DE-4E70-ACA7-30607B193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01E12B-FBE6-4009-B6BD-A941FDEAA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77945-144F-4DEC-9BD5-C2D76A16035E}" type="datetimeFigureOut">
              <a:rPr lang="en-GB" smtClean="0"/>
              <a:t>18/05/2021</a:t>
            </a:fld>
            <a:endParaRPr lang="en-GB"/>
          </a:p>
        </p:txBody>
      </p:sp>
      <p:sp>
        <p:nvSpPr>
          <p:cNvPr id="5" name="Footer Placeholder 4">
            <a:extLst>
              <a:ext uri="{FF2B5EF4-FFF2-40B4-BE49-F238E27FC236}">
                <a16:creationId xmlns:a16="http://schemas.microsoft.com/office/drawing/2014/main" id="{8FE4C1D3-3AC3-4CD4-9A74-F5DCC99D7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E4AC90-BF80-424A-9057-1C72F24BC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AD00-08FB-45A7-BBC8-DCFD2C1428AB}" type="slidenum">
              <a:rPr lang="en-GB" smtClean="0"/>
              <a:t>‹#›</a:t>
            </a:fld>
            <a:endParaRPr lang="en-GB"/>
          </a:p>
        </p:txBody>
      </p:sp>
    </p:spTree>
    <p:extLst>
      <p:ext uri="{BB962C8B-B14F-4D97-AF65-F5344CB8AC3E}">
        <p14:creationId xmlns:p14="http://schemas.microsoft.com/office/powerpoint/2010/main" val="93537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tiff"/><Relationship Id="rId5" Type="http://schemas.openxmlformats.org/officeDocument/2006/relationships/image" Target="../media/image4.emf"/><Relationship Id="rId10" Type="http://schemas.openxmlformats.org/officeDocument/2006/relationships/image" Target="../media/image9.tif"/><Relationship Id="rId4" Type="http://schemas.openxmlformats.org/officeDocument/2006/relationships/image" Target="../media/image3.emf"/><Relationship Id="rId9"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BC04A40-A274-1049-85E6-45E040B9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906" y="2088209"/>
            <a:ext cx="1692000" cy="1692000"/>
          </a:xfrm>
          <a:prstGeom prst="rect">
            <a:avLst/>
          </a:prstGeom>
        </p:spPr>
      </p:pic>
      <p:pic>
        <p:nvPicPr>
          <p:cNvPr id="32" name="Picture 31">
            <a:extLst>
              <a:ext uri="{FF2B5EF4-FFF2-40B4-BE49-F238E27FC236}">
                <a16:creationId xmlns:a16="http://schemas.microsoft.com/office/drawing/2014/main" id="{D4120EF5-06B3-8246-A8A8-58EFF5295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976" y="2039453"/>
            <a:ext cx="1800000" cy="1800000"/>
          </a:xfrm>
          <a:prstGeom prst="rect">
            <a:avLst/>
          </a:prstGeom>
        </p:spPr>
      </p:pic>
      <p:pic>
        <p:nvPicPr>
          <p:cNvPr id="40" name="Picture 39">
            <a:extLst>
              <a:ext uri="{FF2B5EF4-FFF2-40B4-BE49-F238E27FC236}">
                <a16:creationId xmlns:a16="http://schemas.microsoft.com/office/drawing/2014/main" id="{F7C8E00E-A5E7-4A4B-92FE-716AF0FE999B}"/>
              </a:ext>
            </a:extLst>
          </p:cNvPr>
          <p:cNvPicPr>
            <a:picLocks noChangeAspect="1"/>
          </p:cNvPicPr>
          <p:nvPr/>
        </p:nvPicPr>
        <p:blipFill rotWithShape="1">
          <a:blip r:embed="rId4">
            <a:extLst>
              <a:ext uri="{28A0092B-C50C-407E-A947-70E740481C1C}">
                <a14:useLocalDpi xmlns:a14="http://schemas.microsoft.com/office/drawing/2010/main" val="0"/>
              </a:ext>
            </a:extLst>
          </a:blip>
          <a:srcRect r="78782"/>
          <a:stretch/>
        </p:blipFill>
        <p:spPr>
          <a:xfrm>
            <a:off x="8139895" y="2039453"/>
            <a:ext cx="381931" cy="1800000"/>
          </a:xfrm>
          <a:prstGeom prst="rect">
            <a:avLst/>
          </a:prstGeom>
        </p:spPr>
      </p:pic>
      <p:pic>
        <p:nvPicPr>
          <p:cNvPr id="30" name="Picture 29">
            <a:extLst>
              <a:ext uri="{FF2B5EF4-FFF2-40B4-BE49-F238E27FC236}">
                <a16:creationId xmlns:a16="http://schemas.microsoft.com/office/drawing/2014/main" id="{B1F484DC-DFB4-CB4F-A09D-CD74E21B0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6030" y="2039453"/>
            <a:ext cx="1800000" cy="1800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397EF6C-2183-4D8D-A409-9BD16E4A7A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0045" y="-125"/>
            <a:ext cx="1321955" cy="914926"/>
          </a:xfrm>
          <a:prstGeom prst="rect">
            <a:avLst/>
          </a:prstGeom>
        </p:spPr>
      </p:pic>
      <p:cxnSp>
        <p:nvCxnSpPr>
          <p:cNvPr id="7" name="Straight Connector 6">
            <a:extLst>
              <a:ext uri="{FF2B5EF4-FFF2-40B4-BE49-F238E27FC236}">
                <a16:creationId xmlns:a16="http://schemas.microsoft.com/office/drawing/2014/main" id="{57CAFBAF-6AFD-44BA-9791-B7703983ED48}"/>
              </a:ext>
            </a:extLst>
          </p:cNvPr>
          <p:cNvCxnSpPr/>
          <p:nvPr/>
        </p:nvCxnSpPr>
        <p:spPr>
          <a:xfrm>
            <a:off x="0" y="862808"/>
            <a:ext cx="12192000" cy="0"/>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D43BB4-1DC4-4BF0-B8A6-18F8FE5A4936}"/>
              </a:ext>
            </a:extLst>
          </p:cNvPr>
          <p:cNvCxnSpPr/>
          <p:nvPr/>
        </p:nvCxnSpPr>
        <p:spPr>
          <a:xfrm>
            <a:off x="4483" y="3812194"/>
            <a:ext cx="12192000" cy="0"/>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87322E-1181-4781-BDC6-9049F51DBB8C}"/>
              </a:ext>
            </a:extLst>
          </p:cNvPr>
          <p:cNvCxnSpPr>
            <a:cxnSpLocks/>
          </p:cNvCxnSpPr>
          <p:nvPr/>
        </p:nvCxnSpPr>
        <p:spPr>
          <a:xfrm>
            <a:off x="6094312" y="862808"/>
            <a:ext cx="0" cy="5995192"/>
          </a:xfrm>
          <a:prstGeom prst="line">
            <a:avLst/>
          </a:prstGeom>
          <a:ln w="38100">
            <a:solidFill>
              <a:srgbClr val="1C366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20D1328-287B-4F9E-9FD3-759906483827}"/>
              </a:ext>
            </a:extLst>
          </p:cNvPr>
          <p:cNvSpPr txBox="1"/>
          <p:nvPr/>
        </p:nvSpPr>
        <p:spPr>
          <a:xfrm>
            <a:off x="148408" y="101202"/>
            <a:ext cx="9323134" cy="646331"/>
          </a:xfrm>
          <a:prstGeom prst="rect">
            <a:avLst/>
          </a:prstGeom>
          <a:noFill/>
        </p:spPr>
        <p:txBody>
          <a:bodyPr wrap="square" rtlCol="0">
            <a:spAutoFit/>
          </a:bodyPr>
          <a:lstStyle/>
          <a:p>
            <a:r>
              <a:rPr lang="en-GB" sz="2000" dirty="0"/>
              <a:t>Artificial Neural Networks for Noise Removal in Data-Sparse Photoelectron Imaging </a:t>
            </a:r>
          </a:p>
          <a:p>
            <a:r>
              <a:rPr lang="en-GB" sz="1600" u="sng" dirty="0"/>
              <a:t>Chris Sparling</a:t>
            </a:r>
            <a:r>
              <a:rPr lang="en-GB" sz="1600" baseline="30000" dirty="0"/>
              <a:t>[a]</a:t>
            </a:r>
            <a:r>
              <a:rPr lang="en-GB" sz="1600" dirty="0"/>
              <a:t> &amp; Alice </a:t>
            </a:r>
            <a:r>
              <a:rPr lang="en-GB" sz="1600" dirty="0" err="1"/>
              <a:t>Ruget</a:t>
            </a:r>
            <a:r>
              <a:rPr lang="en-GB" sz="1600" baseline="30000" dirty="0"/>
              <a:t>[a]</a:t>
            </a:r>
            <a:endParaRPr lang="en-GB" sz="1600" u="sng" dirty="0"/>
          </a:p>
        </p:txBody>
      </p:sp>
      <p:sp>
        <p:nvSpPr>
          <p:cNvPr id="13" name="TextBox 12">
            <a:extLst>
              <a:ext uri="{FF2B5EF4-FFF2-40B4-BE49-F238E27FC236}">
                <a16:creationId xmlns:a16="http://schemas.microsoft.com/office/drawing/2014/main" id="{50FB38C4-3A2B-4CC2-B109-1E07E5A28DE0}"/>
              </a:ext>
            </a:extLst>
          </p:cNvPr>
          <p:cNvSpPr txBox="1"/>
          <p:nvPr/>
        </p:nvSpPr>
        <p:spPr>
          <a:xfrm>
            <a:off x="155391" y="966708"/>
            <a:ext cx="5749451" cy="2616101"/>
          </a:xfrm>
          <a:prstGeom prst="rect">
            <a:avLst/>
          </a:prstGeom>
          <a:noFill/>
        </p:spPr>
        <p:txBody>
          <a:bodyPr wrap="square" rtlCol="0">
            <a:spAutoFit/>
          </a:bodyPr>
          <a:lstStyle/>
          <a:p>
            <a:pPr algn="just"/>
            <a:r>
              <a:rPr lang="en-GB" sz="1400" b="1" dirty="0"/>
              <a:t>Additional Author(s):</a:t>
            </a:r>
            <a:r>
              <a:rPr lang="en-GB" sz="1400" dirty="0"/>
              <a:t> Nikoleta Kotsina,</a:t>
            </a:r>
            <a:r>
              <a:rPr lang="en-GB" sz="1400" baseline="30000" dirty="0"/>
              <a:t>[a]</a:t>
            </a:r>
            <a:r>
              <a:rPr lang="en-GB" sz="1400" dirty="0"/>
              <a:t> Jonathan Leach</a:t>
            </a:r>
            <a:r>
              <a:rPr lang="en-GB" sz="1400" baseline="30000" dirty="0"/>
              <a:t>[a]</a:t>
            </a:r>
            <a:r>
              <a:rPr lang="en-GB" sz="1400" dirty="0"/>
              <a:t> and Dave Townsend</a:t>
            </a:r>
            <a:r>
              <a:rPr lang="en-GB" sz="1400" baseline="30000" dirty="0"/>
              <a:t>[a, b]</a:t>
            </a:r>
          </a:p>
          <a:p>
            <a:pPr algn="just"/>
            <a:r>
              <a:rPr lang="en-GB" sz="500" b="1" baseline="30000" dirty="0"/>
              <a:t>  </a:t>
            </a:r>
            <a:endParaRPr lang="en-GB" sz="500" b="1" dirty="0"/>
          </a:p>
          <a:p>
            <a:pPr algn="just"/>
            <a:r>
              <a:rPr lang="en-GB" sz="1400" b="1" dirty="0"/>
              <a:t>Additional Institution(s):</a:t>
            </a:r>
            <a:r>
              <a:rPr lang="en-GB" sz="1400" dirty="0"/>
              <a:t> </a:t>
            </a:r>
            <a:r>
              <a:rPr lang="en-GB" sz="1400" baseline="30000" dirty="0"/>
              <a:t>[a]</a:t>
            </a:r>
            <a:r>
              <a:rPr lang="en-GB" sz="1400" dirty="0"/>
              <a:t> Institute of Photonics and Quantum Sciences and </a:t>
            </a:r>
            <a:r>
              <a:rPr lang="en-GB" sz="1400" baseline="30000" dirty="0"/>
              <a:t>[b]</a:t>
            </a:r>
            <a:r>
              <a:rPr lang="en-GB" sz="1400" dirty="0"/>
              <a:t> Institute of Chemical Sciences</a:t>
            </a:r>
          </a:p>
          <a:p>
            <a:pPr algn="just"/>
            <a:r>
              <a:rPr lang="en-GB" sz="500" b="1" dirty="0"/>
              <a:t>   </a:t>
            </a:r>
          </a:p>
          <a:p>
            <a:pPr algn="just"/>
            <a:r>
              <a:rPr lang="en-GB" sz="1400" b="1" dirty="0"/>
              <a:t>Funder(s): </a:t>
            </a:r>
            <a:r>
              <a:rPr lang="en-GB" sz="1400" dirty="0" err="1"/>
              <a:t>Leverhulme</a:t>
            </a:r>
            <a:r>
              <a:rPr lang="en-GB" sz="1400" dirty="0"/>
              <a:t> Trust, Carnegie Trust, EPSRC and HWU</a:t>
            </a:r>
            <a:endParaRPr lang="en-GB" sz="500" b="1" dirty="0"/>
          </a:p>
          <a:p>
            <a:pPr algn="just"/>
            <a:r>
              <a:rPr lang="en-GB" sz="1400" b="1" dirty="0"/>
              <a:t>Abstract: </a:t>
            </a:r>
          </a:p>
          <a:p>
            <a:pPr algn="just"/>
            <a:r>
              <a:rPr lang="en-GB" sz="1400" dirty="0"/>
              <a:t>We present the first artificial neural networks (ANNs) for the removal of Poissonian noise in charged particle imaging experiments. Our results reveal an extremely high level of performance, with the ANNs transforming images that are unusable for any form of quantitative analysis into statistically reliable data. </a:t>
            </a:r>
          </a:p>
        </p:txBody>
      </p:sp>
      <p:sp>
        <p:nvSpPr>
          <p:cNvPr id="14" name="TextBox 13">
            <a:extLst>
              <a:ext uri="{FF2B5EF4-FFF2-40B4-BE49-F238E27FC236}">
                <a16:creationId xmlns:a16="http://schemas.microsoft.com/office/drawing/2014/main" id="{128C343C-7A38-43FF-9504-D29EDB85BC15}"/>
              </a:ext>
            </a:extLst>
          </p:cNvPr>
          <p:cNvSpPr txBox="1"/>
          <p:nvPr/>
        </p:nvSpPr>
        <p:spPr>
          <a:xfrm>
            <a:off x="148408" y="3830020"/>
            <a:ext cx="5769838" cy="2970044"/>
          </a:xfrm>
          <a:prstGeom prst="rect">
            <a:avLst/>
          </a:prstGeom>
          <a:noFill/>
        </p:spPr>
        <p:txBody>
          <a:bodyPr wrap="square" rtlCol="0">
            <a:spAutoFit/>
          </a:bodyPr>
          <a:lstStyle/>
          <a:p>
            <a:r>
              <a:rPr lang="en-GB" sz="1400" b="1" dirty="0"/>
              <a:t>Project Description:</a:t>
            </a:r>
          </a:p>
          <a:p>
            <a:r>
              <a:rPr lang="en-GB" sz="500" b="1" dirty="0"/>
              <a:t>    </a:t>
            </a:r>
          </a:p>
          <a:p>
            <a:pPr algn="just"/>
            <a:r>
              <a:rPr lang="en-GB" sz="1400" dirty="0"/>
              <a:t>Much of the research studying gas phase molecules and their dynamics relies on detecting and imaging ions/electrons following a reaction. Although imaging methods have a multiplexed advantage of recording both energy- and angle-resolved data simultaneously, they are inherently susceptible to Poissonian noise, which is notoriously difficult to filter out. We have developed an ANN to predict the ‘true’ final outcome of an experiment from a small and noisy initial sample of data. A typical experimental image is shown in a) and is slowly acquired over 25 scan cycles. A single scan image is shown in b). Using our ANN, we can produce c) from b) and accurately recover reliable experimental data from otherwise unusable images. We have successfully demonstrated the ANNs robust performance on both simulated and real experimental data, the latter being shown here.</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45C23482-9882-437D-930D-B5FC9D489623}"/>
                  </a:ext>
                </a:extLst>
              </p:cNvPr>
              <p:cNvSpPr txBox="1"/>
              <p:nvPr/>
            </p:nvSpPr>
            <p:spPr>
              <a:xfrm>
                <a:off x="6299822" y="3851521"/>
                <a:ext cx="5720595" cy="3031471"/>
              </a:xfrm>
              <a:prstGeom prst="rect">
                <a:avLst/>
              </a:prstGeom>
              <a:noFill/>
            </p:spPr>
            <p:txBody>
              <a:bodyPr wrap="square" rtlCol="0">
                <a:spAutoFit/>
              </a:bodyPr>
              <a:lstStyle/>
              <a:p>
                <a:r>
                  <a:rPr lang="en-GB" sz="1400" b="1" dirty="0"/>
                  <a:t>Key Results:</a:t>
                </a:r>
              </a:p>
              <a:p>
                <a:r>
                  <a:rPr lang="en-GB" sz="500" b="1" dirty="0"/>
                  <a:t>  </a:t>
                </a:r>
              </a:p>
              <a:p>
                <a:pPr marL="285750" indent="-285750">
                  <a:buFont typeface="Arial" panose="020B0604020202020204" pitchFamily="34" charset="0"/>
                  <a:buChar char="•"/>
                </a:pPr>
                <a:r>
                  <a:rPr lang="en-GB" sz="1400" dirty="0"/>
                  <a:t>The </a:t>
                </a:r>
                <a:r>
                  <a:rPr lang="en-GB" sz="1400" b="1" dirty="0">
                    <a:solidFill>
                      <a:srgbClr val="FF0000"/>
                    </a:solidFill>
                  </a:rPr>
                  <a:t>predicted distribution </a:t>
                </a:r>
                <a:r>
                  <a:rPr lang="en-GB" sz="1400" dirty="0"/>
                  <a:t>is in excellent agreement with </a:t>
                </a:r>
                <a:r>
                  <a:rPr lang="en-GB" sz="1400" b="1" dirty="0"/>
                  <a:t>the truth</a:t>
                </a:r>
                <a:r>
                  <a:rPr lang="en-GB" sz="1400" dirty="0"/>
                  <a:t>, and considerably less noisy than otherwise unusable</a:t>
                </a:r>
                <a:r>
                  <a:rPr lang="en-GB" sz="1400" b="1" dirty="0">
                    <a:solidFill>
                      <a:srgbClr val="0001FE"/>
                    </a:solidFill>
                  </a:rPr>
                  <a:t> original</a:t>
                </a:r>
              </a:p>
              <a:p>
                <a:pPr marL="285750" indent="-285750" algn="just">
                  <a:buFont typeface="Arial" panose="020B0604020202020204" pitchFamily="34" charset="0"/>
                  <a:buChar char="•"/>
                </a:pPr>
                <a:r>
                  <a:rPr lang="en-GB" sz="1400" dirty="0"/>
                  <a:t>Angular distribution</a:t>
                </a:r>
                <a14:m>
                  <m:oMath xmlns:m="http://schemas.openxmlformats.org/officeDocument/2006/math">
                    <m:r>
                      <a:rPr lang="en-GB" sz="1400" b="0" i="0" smtClean="0">
                        <a:latin typeface="Cambria Math" panose="02040503050406030204" pitchFamily="18" charset="0"/>
                      </a:rPr>
                      <m:t> </m:t>
                    </m:r>
                    <m:r>
                      <a:rPr lang="en-GB" sz="1400" i="1">
                        <a:latin typeface="Cambria Math" panose="02040503050406030204" pitchFamily="18" charset="0"/>
                      </a:rPr>
                      <m:t>𝐼</m:t>
                    </m:r>
                    <m:d>
                      <m:dPr>
                        <m:ctrlPr>
                          <a:rPr lang="en-GB" sz="1400" i="1">
                            <a:latin typeface="Cambria Math" panose="02040503050406030204" pitchFamily="18" charset="0"/>
                          </a:rPr>
                        </m:ctrlPr>
                      </m:dPr>
                      <m:e>
                        <m:r>
                          <a:rPr lang="en-GB" sz="1400" i="1">
                            <a:latin typeface="Cambria Math" panose="02040503050406030204" pitchFamily="18" charset="0"/>
                            <a:ea typeface="Cambria Math" panose="02040503050406030204" pitchFamily="18" charset="0"/>
                          </a:rPr>
                          <m:t>𝜃</m:t>
                        </m:r>
                      </m:e>
                    </m:d>
                    <m:r>
                      <a:rPr lang="en-GB" sz="1400" i="1">
                        <a:latin typeface="Cambria Math" panose="02040503050406030204" pitchFamily="18" charset="0"/>
                        <a:ea typeface="Cambria Math" panose="02040503050406030204" pitchFamily="18" charset="0"/>
                      </a:rPr>
                      <m:t>∝1+</m:t>
                    </m:r>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𝛽</m:t>
                        </m:r>
                      </m:e>
                      <m:sub>
                        <m:r>
                          <a:rPr lang="en-GB" sz="1400" i="1">
                            <a:latin typeface="Cambria Math" panose="02040503050406030204" pitchFamily="18" charset="0"/>
                            <a:ea typeface="Cambria Math" panose="02040503050406030204" pitchFamily="18" charset="0"/>
                          </a:rPr>
                          <m:t>2</m:t>
                        </m:r>
                      </m:sub>
                    </m:sSub>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𝒫</m:t>
                        </m:r>
                      </m:e>
                      <m:sub>
                        <m:r>
                          <a:rPr lang="en-GB" sz="1400" i="1">
                            <a:latin typeface="Cambria Math" panose="02040503050406030204" pitchFamily="18" charset="0"/>
                            <a:ea typeface="Cambria Math" panose="02040503050406030204" pitchFamily="18" charset="0"/>
                          </a:rPr>
                          <m:t>2</m:t>
                        </m:r>
                      </m:sub>
                    </m:sSub>
                    <m:r>
                      <a:rPr lang="en-GB" sz="1400" i="1">
                        <a:latin typeface="Cambria Math" panose="02040503050406030204" pitchFamily="18" charset="0"/>
                        <a:ea typeface="Cambria Math" panose="02040503050406030204" pitchFamily="18" charset="0"/>
                      </a:rPr>
                      <m:t>(</m:t>
                    </m:r>
                    <m:func>
                      <m:funcPr>
                        <m:ctrlPr>
                          <a:rPr lang="en-GB" sz="1400" i="1">
                            <a:latin typeface="Cambria Math" panose="02040503050406030204" pitchFamily="18" charset="0"/>
                            <a:ea typeface="Cambria Math" panose="02040503050406030204" pitchFamily="18" charset="0"/>
                          </a:rPr>
                        </m:ctrlPr>
                      </m:funcPr>
                      <m:fName>
                        <m:r>
                          <m:rPr>
                            <m:sty m:val="p"/>
                          </m:rPr>
                          <a:rPr lang="en-GB" sz="1400">
                            <a:latin typeface="Cambria Math" panose="02040503050406030204" pitchFamily="18" charset="0"/>
                            <a:ea typeface="Cambria Math" panose="02040503050406030204" pitchFamily="18" charset="0"/>
                          </a:rPr>
                          <m:t>cos</m:t>
                        </m:r>
                      </m:fName>
                      <m:e>
                        <m:r>
                          <a:rPr lang="en-GB" sz="1400" i="1">
                            <a:latin typeface="Cambria Math" panose="02040503050406030204" pitchFamily="18" charset="0"/>
                            <a:ea typeface="Cambria Math" panose="02040503050406030204" pitchFamily="18" charset="0"/>
                          </a:rPr>
                          <m:t>𝜃</m:t>
                        </m:r>
                        <m:r>
                          <a:rPr lang="en-GB" sz="1400" i="1">
                            <a:latin typeface="Cambria Math" panose="02040503050406030204" pitchFamily="18" charset="0"/>
                            <a:ea typeface="Cambria Math" panose="02040503050406030204" pitchFamily="18" charset="0"/>
                          </a:rPr>
                          <m:t>)</m:t>
                        </m:r>
                      </m:e>
                    </m:func>
                    <m:r>
                      <a:rPr lang="en-GB" sz="1400" i="1">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𝛽</m:t>
                        </m:r>
                      </m:e>
                      <m:sub>
                        <m:r>
                          <a:rPr lang="en-GB" sz="1400" i="1">
                            <a:latin typeface="Cambria Math" panose="02040503050406030204" pitchFamily="18" charset="0"/>
                            <a:ea typeface="Cambria Math" panose="02040503050406030204" pitchFamily="18" charset="0"/>
                          </a:rPr>
                          <m:t>4</m:t>
                        </m:r>
                      </m:sub>
                    </m:sSub>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𝒫</m:t>
                        </m:r>
                      </m:e>
                      <m:sub>
                        <m:r>
                          <a:rPr lang="en-GB" sz="1400" i="1">
                            <a:latin typeface="Cambria Math" panose="02040503050406030204" pitchFamily="18" charset="0"/>
                            <a:ea typeface="Cambria Math" panose="02040503050406030204" pitchFamily="18" charset="0"/>
                          </a:rPr>
                          <m:t>4</m:t>
                        </m:r>
                      </m:sub>
                    </m:sSub>
                    <m:r>
                      <a:rPr lang="en-GB" sz="1400" i="1">
                        <a:latin typeface="Cambria Math" panose="02040503050406030204" pitchFamily="18" charset="0"/>
                        <a:ea typeface="Cambria Math" panose="02040503050406030204" pitchFamily="18" charset="0"/>
                      </a:rPr>
                      <m:t>(</m:t>
                    </m:r>
                    <m:func>
                      <m:funcPr>
                        <m:ctrlPr>
                          <a:rPr lang="en-GB" sz="1400" i="1">
                            <a:latin typeface="Cambria Math" panose="02040503050406030204" pitchFamily="18" charset="0"/>
                            <a:ea typeface="Cambria Math" panose="02040503050406030204" pitchFamily="18" charset="0"/>
                          </a:rPr>
                        </m:ctrlPr>
                      </m:funcPr>
                      <m:fName>
                        <m:r>
                          <m:rPr>
                            <m:sty m:val="p"/>
                          </m:rPr>
                          <a:rPr lang="en-GB" sz="1400">
                            <a:latin typeface="Cambria Math" panose="02040503050406030204" pitchFamily="18" charset="0"/>
                            <a:ea typeface="Cambria Math" panose="02040503050406030204" pitchFamily="18" charset="0"/>
                          </a:rPr>
                          <m:t>cos</m:t>
                        </m:r>
                      </m:fName>
                      <m:e>
                        <m:r>
                          <a:rPr lang="en-GB" sz="1400" i="1">
                            <a:latin typeface="Cambria Math" panose="02040503050406030204" pitchFamily="18" charset="0"/>
                            <a:ea typeface="Cambria Math" panose="02040503050406030204" pitchFamily="18" charset="0"/>
                          </a:rPr>
                          <m:t>𝜃</m:t>
                        </m:r>
                        <m:r>
                          <a:rPr lang="en-GB" sz="1400" i="1">
                            <a:latin typeface="Cambria Math" panose="02040503050406030204" pitchFamily="18" charset="0"/>
                            <a:ea typeface="Cambria Math" panose="02040503050406030204" pitchFamily="18" charset="0"/>
                          </a:rPr>
                          <m:t>)</m:t>
                        </m:r>
                      </m:e>
                    </m:func>
                    <m:r>
                      <a:rPr lang="en-GB" sz="1400" b="0" i="0" smtClean="0">
                        <a:latin typeface="Cambria Math" panose="02040503050406030204" pitchFamily="18" charset="0"/>
                        <a:ea typeface="Cambria Math" panose="02040503050406030204" pitchFamily="18" charset="0"/>
                      </a:rPr>
                      <m:t> </m:t>
                    </m:r>
                  </m:oMath>
                </a14:m>
                <a:r>
                  <a:rPr lang="en-GB" sz="1400" dirty="0"/>
                  <a:t>can also be accurately and consistently recovered</a:t>
                </a:r>
              </a:p>
              <a:p>
                <a:pPr marL="285750" indent="-285750" algn="just">
                  <a:buFont typeface="Arial" panose="020B0604020202020204" pitchFamily="34" charset="0"/>
                  <a:buChar char="•"/>
                </a:pPr>
                <a:r>
                  <a:rPr lang="en-GB" sz="1400" dirty="0"/>
                  <a:t>Full details and results published in C. Sparling </a:t>
                </a:r>
                <a:r>
                  <a:rPr lang="en-GB" sz="1400" i="1" dirty="0"/>
                  <a:t>et al. </a:t>
                </a:r>
                <a:r>
                  <a:rPr lang="en-GB" sz="1400" i="1" dirty="0" err="1"/>
                  <a:t>ChemPhysChem</a:t>
                </a:r>
                <a:r>
                  <a:rPr lang="en-GB" sz="1400" i="1" dirty="0"/>
                  <a:t>.</a:t>
                </a:r>
                <a:r>
                  <a:rPr lang="en-GB" sz="1400" b="1" i="1" dirty="0"/>
                  <a:t> </a:t>
                </a:r>
                <a:r>
                  <a:rPr lang="en-GB" sz="1400" b="1" dirty="0"/>
                  <a:t>22</a:t>
                </a:r>
                <a:r>
                  <a:rPr lang="en-GB" sz="1400" dirty="0"/>
                  <a:t>, 76 (2021)</a:t>
                </a:r>
                <a:r>
                  <a:rPr lang="en-GB" sz="500" dirty="0"/>
                  <a:t>  </a:t>
                </a:r>
              </a:p>
              <a:p>
                <a:pPr marL="285750" indent="-285750" algn="just">
                  <a:buFont typeface="Arial" panose="020B0604020202020204" pitchFamily="34" charset="0"/>
                  <a:buChar char="•"/>
                </a:pPr>
                <a:endParaRPr lang="en-GB" sz="500" dirty="0"/>
              </a:p>
              <a:p>
                <a:pPr algn="just">
                  <a:lnSpc>
                    <a:spcPct val="114000"/>
                  </a:lnSpc>
                </a:pPr>
                <a:r>
                  <a:rPr lang="en-GB" sz="1400" b="1" dirty="0"/>
                  <a:t>Future Work:</a:t>
                </a:r>
              </a:p>
              <a:p>
                <a:pPr algn="just">
                  <a:lnSpc>
                    <a:spcPct val="114000"/>
                  </a:lnSpc>
                </a:pPr>
                <a:r>
                  <a:rPr lang="en-GB" sz="500" b="1" dirty="0"/>
                  <a:t>   </a:t>
                </a:r>
              </a:p>
              <a:p>
                <a:pPr marL="285750" indent="-285750" algn="just">
                  <a:buFont typeface="Arial" panose="020B0604020202020204" pitchFamily="34" charset="0"/>
                  <a:buChar char="•"/>
                </a:pPr>
                <a:r>
                  <a:rPr lang="en-GB" sz="1400" dirty="0"/>
                  <a:t>Adding time resolution</a:t>
                </a:r>
              </a:p>
              <a:p>
                <a:pPr marL="285750" indent="-285750" algn="just">
                  <a:buFont typeface="Arial" panose="020B0604020202020204" pitchFamily="34" charset="0"/>
                  <a:buChar char="•"/>
                </a:pPr>
                <a:r>
                  <a:rPr lang="en-GB" sz="1400" dirty="0"/>
                  <a:t>Incorporating  advanced image processing tools (Abel transform etc.)</a:t>
                </a:r>
                <a:endParaRPr lang="en-GB" sz="500" dirty="0"/>
              </a:p>
              <a:p>
                <a:pPr algn="just"/>
                <a:endParaRPr lang="en-GB" sz="500" dirty="0"/>
              </a:p>
              <a:p>
                <a:pPr algn="just"/>
                <a:r>
                  <a:rPr lang="en-GB" sz="1400" b="1" dirty="0"/>
                  <a:t>Email:</a:t>
                </a:r>
                <a:r>
                  <a:rPr lang="en-GB" sz="1400" dirty="0"/>
                  <a:t> cs177@hw.ac.uk</a:t>
                </a:r>
              </a:p>
              <a:p>
                <a:pPr algn="just"/>
                <a:r>
                  <a:rPr lang="en-GB" sz="500" dirty="0"/>
                  <a:t> </a:t>
                </a:r>
              </a:p>
              <a:p>
                <a:pPr algn="just"/>
                <a:endParaRPr lang="en-GB" sz="1400" baseline="30000" dirty="0"/>
              </a:p>
            </p:txBody>
          </p:sp>
        </mc:Choice>
        <mc:Fallback>
          <p:sp>
            <p:nvSpPr>
              <p:cNvPr id="21" name="TextBox 20">
                <a:extLst>
                  <a:ext uri="{FF2B5EF4-FFF2-40B4-BE49-F238E27FC236}">
                    <a16:creationId xmlns:a16="http://schemas.microsoft.com/office/drawing/2014/main" id="{45C23482-9882-437D-930D-B5FC9D489623}"/>
                  </a:ext>
                </a:extLst>
              </p:cNvPr>
              <p:cNvSpPr txBox="1">
                <a:spLocks noRot="1" noChangeAspect="1" noMove="1" noResize="1" noEditPoints="1" noAdjustHandles="1" noChangeArrowheads="1" noChangeShapeType="1" noTextEdit="1"/>
              </p:cNvSpPr>
              <p:nvPr/>
            </p:nvSpPr>
            <p:spPr>
              <a:xfrm>
                <a:off x="6299822" y="3851521"/>
                <a:ext cx="5720595" cy="3031471"/>
              </a:xfrm>
              <a:prstGeom prst="rect">
                <a:avLst/>
              </a:prstGeom>
              <a:blipFill>
                <a:blip r:embed="rId7"/>
                <a:stretch>
                  <a:fillRect l="-222" r="-443"/>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87FDEF1C-1CF3-B348-868C-E9D6AC971EB0}"/>
              </a:ext>
            </a:extLst>
          </p:cNvPr>
          <p:cNvPicPr>
            <a:picLocks noChangeAspect="1"/>
          </p:cNvPicPr>
          <p:nvPr/>
        </p:nvPicPr>
        <p:blipFill rotWithShape="1">
          <a:blip r:embed="rId8">
            <a:extLst>
              <a:ext uri="{28A0092B-C50C-407E-A947-70E740481C1C}">
                <a14:useLocalDpi xmlns:a14="http://schemas.microsoft.com/office/drawing/2010/main" val="0"/>
              </a:ext>
            </a:extLst>
          </a:blip>
          <a:srcRect l="13454" t="9820" r="9602" b="13260"/>
          <a:stretch/>
        </p:blipFill>
        <p:spPr>
          <a:xfrm>
            <a:off x="8537664" y="930794"/>
            <a:ext cx="1260000" cy="1260000"/>
          </a:xfrm>
          <a:prstGeom prst="rect">
            <a:avLst/>
          </a:prstGeom>
        </p:spPr>
      </p:pic>
      <p:pic>
        <p:nvPicPr>
          <p:cNvPr id="10" name="Picture 9">
            <a:extLst>
              <a:ext uri="{FF2B5EF4-FFF2-40B4-BE49-F238E27FC236}">
                <a16:creationId xmlns:a16="http://schemas.microsoft.com/office/drawing/2014/main" id="{7FF0F0C9-E0A6-EA46-BA37-65CC79EAB4E2}"/>
              </a:ext>
            </a:extLst>
          </p:cNvPr>
          <p:cNvPicPr>
            <a:picLocks noChangeAspect="1"/>
          </p:cNvPicPr>
          <p:nvPr/>
        </p:nvPicPr>
        <p:blipFill rotWithShape="1">
          <a:blip r:embed="rId9">
            <a:extLst>
              <a:ext uri="{28A0092B-C50C-407E-A947-70E740481C1C}">
                <a14:useLocalDpi xmlns:a14="http://schemas.microsoft.com/office/drawing/2010/main" val="0"/>
              </a:ext>
            </a:extLst>
          </a:blip>
          <a:srcRect l="7507" t="1815" r="2587" b="6294"/>
          <a:stretch/>
        </p:blipFill>
        <p:spPr>
          <a:xfrm>
            <a:off x="6664684" y="930794"/>
            <a:ext cx="1260000" cy="1260000"/>
          </a:xfrm>
          <a:prstGeom prst="rect">
            <a:avLst/>
          </a:prstGeom>
        </p:spPr>
      </p:pic>
      <p:pic>
        <p:nvPicPr>
          <p:cNvPr id="28" name="Picture 27">
            <a:extLst>
              <a:ext uri="{FF2B5EF4-FFF2-40B4-BE49-F238E27FC236}">
                <a16:creationId xmlns:a16="http://schemas.microsoft.com/office/drawing/2014/main" id="{1B535965-41C3-E64D-A371-FF405B195369}"/>
              </a:ext>
            </a:extLst>
          </p:cNvPr>
          <p:cNvPicPr>
            <a:picLocks/>
          </p:cNvPicPr>
          <p:nvPr/>
        </p:nvPicPr>
        <p:blipFill rotWithShape="1">
          <a:blip r:embed="rId10">
            <a:extLst>
              <a:ext uri="{28A0092B-C50C-407E-A947-70E740481C1C}">
                <a14:useLocalDpi xmlns:a14="http://schemas.microsoft.com/office/drawing/2010/main" val="0"/>
              </a:ext>
            </a:extLst>
          </a:blip>
          <a:srcRect l="12986" t="9375" r="9514" b="13334"/>
          <a:stretch/>
        </p:blipFill>
        <p:spPr>
          <a:xfrm>
            <a:off x="10349086" y="930794"/>
            <a:ext cx="1260000" cy="1260000"/>
          </a:xfrm>
          <a:prstGeom prst="rect">
            <a:avLst/>
          </a:prstGeom>
        </p:spPr>
      </p:pic>
      <p:sp>
        <p:nvSpPr>
          <p:cNvPr id="37" name="TextBox 36">
            <a:extLst>
              <a:ext uri="{FF2B5EF4-FFF2-40B4-BE49-F238E27FC236}">
                <a16:creationId xmlns:a16="http://schemas.microsoft.com/office/drawing/2014/main" id="{2372AAC6-2FD1-8743-A526-86315FA57F93}"/>
              </a:ext>
            </a:extLst>
          </p:cNvPr>
          <p:cNvSpPr txBox="1"/>
          <p:nvPr/>
        </p:nvSpPr>
        <p:spPr>
          <a:xfrm>
            <a:off x="7569703" y="930794"/>
            <a:ext cx="390873" cy="307777"/>
          </a:xfrm>
          <a:prstGeom prst="rect">
            <a:avLst/>
          </a:prstGeom>
          <a:noFill/>
        </p:spPr>
        <p:txBody>
          <a:bodyPr wrap="square" rtlCol="0">
            <a:spAutoFit/>
          </a:bodyPr>
          <a:lstStyle/>
          <a:p>
            <a:pPr algn="ctr"/>
            <a:r>
              <a:rPr lang="en-GB" sz="1400" dirty="0">
                <a:solidFill>
                  <a:schemeClr val="bg1"/>
                </a:solidFill>
              </a:rPr>
              <a:t>a)</a:t>
            </a:r>
          </a:p>
        </p:txBody>
      </p:sp>
      <p:sp>
        <p:nvSpPr>
          <p:cNvPr id="38" name="TextBox 37">
            <a:extLst>
              <a:ext uri="{FF2B5EF4-FFF2-40B4-BE49-F238E27FC236}">
                <a16:creationId xmlns:a16="http://schemas.microsoft.com/office/drawing/2014/main" id="{3D00DBB2-53A0-5B46-991E-BA556F28EAD1}"/>
              </a:ext>
            </a:extLst>
          </p:cNvPr>
          <p:cNvSpPr txBox="1"/>
          <p:nvPr/>
        </p:nvSpPr>
        <p:spPr>
          <a:xfrm>
            <a:off x="9471542" y="930793"/>
            <a:ext cx="390873" cy="307777"/>
          </a:xfrm>
          <a:prstGeom prst="rect">
            <a:avLst/>
          </a:prstGeom>
          <a:noFill/>
        </p:spPr>
        <p:txBody>
          <a:bodyPr wrap="square" rtlCol="0">
            <a:spAutoFit/>
          </a:bodyPr>
          <a:lstStyle/>
          <a:p>
            <a:pPr algn="ctr"/>
            <a:r>
              <a:rPr lang="en-GB" sz="1400" dirty="0">
                <a:solidFill>
                  <a:schemeClr val="bg1"/>
                </a:solidFill>
              </a:rPr>
              <a:t>b)</a:t>
            </a:r>
          </a:p>
        </p:txBody>
      </p:sp>
      <p:sp>
        <p:nvSpPr>
          <p:cNvPr id="39" name="TextBox 38">
            <a:extLst>
              <a:ext uri="{FF2B5EF4-FFF2-40B4-BE49-F238E27FC236}">
                <a16:creationId xmlns:a16="http://schemas.microsoft.com/office/drawing/2014/main" id="{CA540BF1-E185-0C4A-ADE0-55CA8C31F849}"/>
              </a:ext>
            </a:extLst>
          </p:cNvPr>
          <p:cNvSpPr txBox="1"/>
          <p:nvPr/>
        </p:nvSpPr>
        <p:spPr>
          <a:xfrm>
            <a:off x="11247843" y="930793"/>
            <a:ext cx="390873" cy="307777"/>
          </a:xfrm>
          <a:prstGeom prst="rect">
            <a:avLst/>
          </a:prstGeom>
          <a:noFill/>
        </p:spPr>
        <p:txBody>
          <a:bodyPr wrap="square" rtlCol="0">
            <a:spAutoFit/>
          </a:bodyPr>
          <a:lstStyle/>
          <a:p>
            <a:pPr algn="ctr"/>
            <a:r>
              <a:rPr lang="en-GB" sz="1400" dirty="0">
                <a:solidFill>
                  <a:schemeClr val="bg1"/>
                </a:solidFill>
              </a:rPr>
              <a:t>c)</a:t>
            </a:r>
          </a:p>
        </p:txBody>
      </p:sp>
      <p:sp>
        <p:nvSpPr>
          <p:cNvPr id="43" name="TextBox 42">
            <a:extLst>
              <a:ext uri="{FF2B5EF4-FFF2-40B4-BE49-F238E27FC236}">
                <a16:creationId xmlns:a16="http://schemas.microsoft.com/office/drawing/2014/main" id="{F0876D5D-4F09-384C-A241-06EF41F2D4E3}"/>
              </a:ext>
            </a:extLst>
          </p:cNvPr>
          <p:cNvSpPr txBox="1"/>
          <p:nvPr/>
        </p:nvSpPr>
        <p:spPr>
          <a:xfrm rot="16200000">
            <a:off x="6100018" y="1427607"/>
            <a:ext cx="815444" cy="254578"/>
          </a:xfrm>
          <a:prstGeom prst="rect">
            <a:avLst/>
          </a:prstGeom>
          <a:noFill/>
        </p:spPr>
        <p:txBody>
          <a:bodyPr wrap="square" rtlCol="0">
            <a:spAutoFit/>
          </a:bodyPr>
          <a:lstStyle/>
          <a:p>
            <a:pPr algn="ctr"/>
            <a:r>
              <a:rPr lang="en-GB" sz="1000" dirty="0">
                <a:latin typeface="Helvetica" pitchFamily="2" charset="0"/>
              </a:rPr>
              <a:t>25 of 25</a:t>
            </a:r>
          </a:p>
        </p:txBody>
      </p:sp>
      <p:sp>
        <p:nvSpPr>
          <p:cNvPr id="44" name="TextBox 43">
            <a:extLst>
              <a:ext uri="{FF2B5EF4-FFF2-40B4-BE49-F238E27FC236}">
                <a16:creationId xmlns:a16="http://schemas.microsoft.com/office/drawing/2014/main" id="{AF4EFF5A-E3F0-8441-8381-7C66F083C605}"/>
              </a:ext>
            </a:extLst>
          </p:cNvPr>
          <p:cNvSpPr txBox="1"/>
          <p:nvPr/>
        </p:nvSpPr>
        <p:spPr>
          <a:xfrm rot="16200000">
            <a:off x="7970877" y="1436457"/>
            <a:ext cx="815444" cy="254578"/>
          </a:xfrm>
          <a:prstGeom prst="rect">
            <a:avLst/>
          </a:prstGeom>
          <a:noFill/>
        </p:spPr>
        <p:txBody>
          <a:bodyPr wrap="square" rtlCol="0">
            <a:spAutoFit/>
          </a:bodyPr>
          <a:lstStyle/>
          <a:p>
            <a:pPr algn="ctr"/>
            <a:r>
              <a:rPr lang="en-GB" sz="1000" dirty="0">
                <a:latin typeface="Helvetica" pitchFamily="2" charset="0"/>
              </a:rPr>
              <a:t>1 of 25</a:t>
            </a:r>
          </a:p>
        </p:txBody>
      </p:sp>
      <p:sp>
        <p:nvSpPr>
          <p:cNvPr id="45" name="TextBox 44">
            <a:extLst>
              <a:ext uri="{FF2B5EF4-FFF2-40B4-BE49-F238E27FC236}">
                <a16:creationId xmlns:a16="http://schemas.microsoft.com/office/drawing/2014/main" id="{30AF6E81-0FB8-CF47-9684-0EDD81A53235}"/>
              </a:ext>
            </a:extLst>
          </p:cNvPr>
          <p:cNvSpPr txBox="1"/>
          <p:nvPr/>
        </p:nvSpPr>
        <p:spPr>
          <a:xfrm rot="16200000">
            <a:off x="9711679" y="1354841"/>
            <a:ext cx="815444" cy="400110"/>
          </a:xfrm>
          <a:prstGeom prst="rect">
            <a:avLst/>
          </a:prstGeom>
          <a:noFill/>
        </p:spPr>
        <p:txBody>
          <a:bodyPr wrap="square" rtlCol="0">
            <a:spAutoFit/>
          </a:bodyPr>
          <a:lstStyle/>
          <a:p>
            <a:pPr algn="ctr"/>
            <a:r>
              <a:rPr lang="en-GB" sz="1000" dirty="0">
                <a:latin typeface="Helvetica" pitchFamily="2" charset="0"/>
              </a:rPr>
              <a:t>ANN prediction</a:t>
            </a:r>
          </a:p>
        </p:txBody>
      </p:sp>
      <p:sp>
        <p:nvSpPr>
          <p:cNvPr id="47" name="TextBox 46">
            <a:extLst>
              <a:ext uri="{FF2B5EF4-FFF2-40B4-BE49-F238E27FC236}">
                <a16:creationId xmlns:a16="http://schemas.microsoft.com/office/drawing/2014/main" id="{5BBC278F-28DC-0341-BBD0-0E8B6CC054DC}"/>
              </a:ext>
            </a:extLst>
          </p:cNvPr>
          <p:cNvSpPr txBox="1"/>
          <p:nvPr/>
        </p:nvSpPr>
        <p:spPr>
          <a:xfrm>
            <a:off x="11115032" y="2287241"/>
            <a:ext cx="469121" cy="400110"/>
          </a:xfrm>
          <a:prstGeom prst="rect">
            <a:avLst/>
          </a:prstGeom>
          <a:noFill/>
          <a:effectLst>
            <a:outerShdw blurRad="50800" dist="38100" dir="2700000" algn="tl" rotWithShape="0">
              <a:schemeClr val="bg1">
                <a:alpha val="40000"/>
              </a:schemeClr>
            </a:outerShdw>
          </a:effectLst>
        </p:spPr>
        <p:txBody>
          <a:bodyPr wrap="square" rtlCol="0">
            <a:spAutoFit/>
          </a:bodyPr>
          <a:lstStyle/>
          <a:p>
            <a:pPr algn="ctr"/>
            <a:r>
              <a:rPr lang="en-GB" sz="1000" dirty="0">
                <a:effectLst>
                  <a:glow rad="228600">
                    <a:schemeClr val="bg1">
                      <a:alpha val="40000"/>
                    </a:schemeClr>
                  </a:glow>
                </a:effectLst>
                <a:latin typeface="Helvetica" pitchFamily="2" charset="0"/>
              </a:rPr>
              <a:t>After</a:t>
            </a:r>
          </a:p>
          <a:p>
            <a:pPr algn="ctr"/>
            <a:r>
              <a:rPr lang="en-GB" sz="1000" dirty="0">
                <a:effectLst>
                  <a:glow rad="228600">
                    <a:schemeClr val="bg1">
                      <a:alpha val="40000"/>
                    </a:schemeClr>
                  </a:glow>
                </a:effectLst>
                <a:latin typeface="Helvetica" pitchFamily="2" charset="0"/>
              </a:rPr>
              <a:t>ANN</a:t>
            </a:r>
          </a:p>
        </p:txBody>
      </p:sp>
      <p:pic>
        <p:nvPicPr>
          <p:cNvPr id="48" name="Picture 47">
            <a:extLst>
              <a:ext uri="{FF2B5EF4-FFF2-40B4-BE49-F238E27FC236}">
                <a16:creationId xmlns:a16="http://schemas.microsoft.com/office/drawing/2014/main" id="{2E5706DA-72AC-A840-8BBD-D16529043A52}"/>
              </a:ext>
            </a:extLst>
          </p:cNvPr>
          <p:cNvPicPr>
            <a:picLocks noChangeAspect="1"/>
          </p:cNvPicPr>
          <p:nvPr/>
        </p:nvPicPr>
        <p:blipFill>
          <a:blip r:embed="rId11"/>
          <a:stretch>
            <a:fillRect/>
          </a:stretch>
        </p:blipFill>
        <p:spPr>
          <a:xfrm>
            <a:off x="9610160" y="109367"/>
            <a:ext cx="1260000" cy="630000"/>
          </a:xfrm>
          <a:prstGeom prst="rect">
            <a:avLst/>
          </a:prstGeom>
        </p:spPr>
      </p:pic>
      <p:sp>
        <p:nvSpPr>
          <p:cNvPr id="49" name="TextBox 48">
            <a:extLst>
              <a:ext uri="{FF2B5EF4-FFF2-40B4-BE49-F238E27FC236}">
                <a16:creationId xmlns:a16="http://schemas.microsoft.com/office/drawing/2014/main" id="{376D01B5-BAB0-5C44-9DC5-4C62F48B6B90}"/>
              </a:ext>
            </a:extLst>
          </p:cNvPr>
          <p:cNvSpPr txBox="1"/>
          <p:nvPr/>
        </p:nvSpPr>
        <p:spPr>
          <a:xfrm>
            <a:off x="9212442" y="2298931"/>
            <a:ext cx="557111" cy="400110"/>
          </a:xfrm>
          <a:prstGeom prst="rect">
            <a:avLst/>
          </a:prstGeom>
          <a:noFill/>
          <a:effectLst>
            <a:outerShdw blurRad="50800" dist="38100" dir="2700000" algn="tl" rotWithShape="0">
              <a:schemeClr val="bg1">
                <a:alpha val="40000"/>
              </a:schemeClr>
            </a:outerShdw>
          </a:effectLst>
        </p:spPr>
        <p:txBody>
          <a:bodyPr wrap="square" rtlCol="0">
            <a:spAutoFit/>
          </a:bodyPr>
          <a:lstStyle/>
          <a:p>
            <a:pPr algn="ctr"/>
            <a:r>
              <a:rPr lang="en-GB" sz="1000" dirty="0">
                <a:effectLst>
                  <a:glow rad="228600">
                    <a:schemeClr val="bg1">
                      <a:alpha val="40000"/>
                    </a:schemeClr>
                  </a:glow>
                </a:effectLst>
                <a:latin typeface="Helvetica" pitchFamily="2" charset="0"/>
              </a:rPr>
              <a:t>Before</a:t>
            </a:r>
          </a:p>
          <a:p>
            <a:pPr algn="ctr"/>
            <a:r>
              <a:rPr lang="en-GB" sz="1000" dirty="0">
                <a:effectLst>
                  <a:glow rad="228600">
                    <a:schemeClr val="bg1">
                      <a:alpha val="40000"/>
                    </a:schemeClr>
                  </a:glow>
                </a:effectLst>
                <a:latin typeface="Helvetica" pitchFamily="2" charset="0"/>
              </a:rPr>
              <a:t>ANN</a:t>
            </a:r>
          </a:p>
        </p:txBody>
      </p:sp>
    </p:spTree>
    <p:extLst>
      <p:ext uri="{BB962C8B-B14F-4D97-AF65-F5344CB8AC3E}">
        <p14:creationId xmlns:p14="http://schemas.microsoft.com/office/powerpoint/2010/main" val="114986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402</Words>
  <Application>Microsoft Macintosh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Helvetica</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Miller</dc:creator>
  <cp:lastModifiedBy>Sparling, Chris</cp:lastModifiedBy>
  <cp:revision>36</cp:revision>
  <dcterms:created xsi:type="dcterms:W3CDTF">2020-04-28T11:31:34Z</dcterms:created>
  <dcterms:modified xsi:type="dcterms:W3CDTF">2021-05-19T14:27:53Z</dcterms:modified>
</cp:coreProperties>
</file>