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36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A4ACCA-EB9D-264D-80A8-0EDA6267FECE}" v="3" dt="2021-05-11T20:58:18.2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148" autoAdjust="0"/>
    <p:restoredTop sz="94660"/>
  </p:normalViewPr>
  <p:slideViewPr>
    <p:cSldViewPr snapToGrid="0">
      <p:cViewPr varScale="1">
        <p:scale>
          <a:sx n="109" d="100"/>
          <a:sy n="109" d="100"/>
        </p:scale>
        <p:origin x="51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719C3-BFA4-41B1-9E0F-39090FFB29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39E98C9C-4EA7-4D87-880D-7A8D2F8E9E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D36514D-8028-430C-AB7E-5F19BB619ADD}"/>
              </a:ext>
            </a:extLst>
          </p:cNvPr>
          <p:cNvSpPr>
            <a:spLocks noGrp="1"/>
          </p:cNvSpPr>
          <p:nvPr>
            <p:ph type="dt" sz="half" idx="10"/>
          </p:nvPr>
        </p:nvSpPr>
        <p:spPr/>
        <p:txBody>
          <a:bodyPr/>
          <a:lstStyle/>
          <a:p>
            <a:fld id="{EF077945-144F-4DEC-9BD5-C2D76A16035E}" type="datetimeFigureOut">
              <a:rPr lang="en-GB" smtClean="0"/>
              <a:t>11/05/2021</a:t>
            </a:fld>
            <a:endParaRPr lang="en-GB"/>
          </a:p>
        </p:txBody>
      </p:sp>
      <p:sp>
        <p:nvSpPr>
          <p:cNvPr id="5" name="Footer Placeholder 4">
            <a:extLst>
              <a:ext uri="{FF2B5EF4-FFF2-40B4-BE49-F238E27FC236}">
                <a16:creationId xmlns:a16="http://schemas.microsoft.com/office/drawing/2014/main" id="{EAA619BA-A9FA-45BE-BED4-8BB4FB522C1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E8EE5C1-BC30-41BE-8762-1F4C3DD50097}"/>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2049872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93547-CF94-406F-9232-39545E22E9F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B5F4E47-8E68-476C-B1A8-6D06747939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9B1756-6122-4EAF-A7B4-28E9B4336BA2}"/>
              </a:ext>
            </a:extLst>
          </p:cNvPr>
          <p:cNvSpPr>
            <a:spLocks noGrp="1"/>
          </p:cNvSpPr>
          <p:nvPr>
            <p:ph type="dt" sz="half" idx="10"/>
          </p:nvPr>
        </p:nvSpPr>
        <p:spPr/>
        <p:txBody>
          <a:bodyPr/>
          <a:lstStyle/>
          <a:p>
            <a:fld id="{EF077945-144F-4DEC-9BD5-C2D76A16035E}" type="datetimeFigureOut">
              <a:rPr lang="en-GB" smtClean="0"/>
              <a:t>11/05/2021</a:t>
            </a:fld>
            <a:endParaRPr lang="en-GB"/>
          </a:p>
        </p:txBody>
      </p:sp>
      <p:sp>
        <p:nvSpPr>
          <p:cNvPr id="5" name="Footer Placeholder 4">
            <a:extLst>
              <a:ext uri="{FF2B5EF4-FFF2-40B4-BE49-F238E27FC236}">
                <a16:creationId xmlns:a16="http://schemas.microsoft.com/office/drawing/2014/main" id="{3560F3C5-B133-4069-877A-BD06223F5F9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7F1D83A-5782-4DA0-8CA7-B746A053D087}"/>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3568511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BB8720-F878-4E7E-AD30-C9E23E43F4C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3899D36-EFFD-4CA5-9670-B6E8B4A16D9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2A850A-0362-4F43-ABD7-D4384A5E2539}"/>
              </a:ext>
            </a:extLst>
          </p:cNvPr>
          <p:cNvSpPr>
            <a:spLocks noGrp="1"/>
          </p:cNvSpPr>
          <p:nvPr>
            <p:ph type="dt" sz="half" idx="10"/>
          </p:nvPr>
        </p:nvSpPr>
        <p:spPr/>
        <p:txBody>
          <a:bodyPr/>
          <a:lstStyle/>
          <a:p>
            <a:fld id="{EF077945-144F-4DEC-9BD5-C2D76A16035E}" type="datetimeFigureOut">
              <a:rPr lang="en-GB" smtClean="0"/>
              <a:t>11/05/2021</a:t>
            </a:fld>
            <a:endParaRPr lang="en-GB"/>
          </a:p>
        </p:txBody>
      </p:sp>
      <p:sp>
        <p:nvSpPr>
          <p:cNvPr id="5" name="Footer Placeholder 4">
            <a:extLst>
              <a:ext uri="{FF2B5EF4-FFF2-40B4-BE49-F238E27FC236}">
                <a16:creationId xmlns:a16="http://schemas.microsoft.com/office/drawing/2014/main" id="{121D6B64-B680-43B9-8EDD-F430F41F70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F464FE-7C7B-4088-B09B-3D51D73AA33E}"/>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2749754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0B1CF-2DE3-4FCA-8DE3-DFB5432C8C7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E3E26C-631B-4E0F-84FB-0A92BB1067C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36B7735-D16D-44D9-9EBA-BF1487BA8D27}"/>
              </a:ext>
            </a:extLst>
          </p:cNvPr>
          <p:cNvSpPr>
            <a:spLocks noGrp="1"/>
          </p:cNvSpPr>
          <p:nvPr>
            <p:ph type="dt" sz="half" idx="10"/>
          </p:nvPr>
        </p:nvSpPr>
        <p:spPr/>
        <p:txBody>
          <a:bodyPr/>
          <a:lstStyle/>
          <a:p>
            <a:fld id="{EF077945-144F-4DEC-9BD5-C2D76A16035E}" type="datetimeFigureOut">
              <a:rPr lang="en-GB" smtClean="0"/>
              <a:t>11/05/2021</a:t>
            </a:fld>
            <a:endParaRPr lang="en-GB"/>
          </a:p>
        </p:txBody>
      </p:sp>
      <p:sp>
        <p:nvSpPr>
          <p:cNvPr id="5" name="Footer Placeholder 4">
            <a:extLst>
              <a:ext uri="{FF2B5EF4-FFF2-40B4-BE49-F238E27FC236}">
                <a16:creationId xmlns:a16="http://schemas.microsoft.com/office/drawing/2014/main" id="{BA2EEA40-7E45-4920-AEB3-1A4A1D4307F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CF45F9-A62C-4E77-A617-547F8B366255}"/>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10055905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3607E7-76A5-4A59-A99E-B69094037E1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B9DE384-05C1-43DD-A7E5-9171ABEA464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B0E9294-21CD-46A3-8ECB-CF4706D1C703}"/>
              </a:ext>
            </a:extLst>
          </p:cNvPr>
          <p:cNvSpPr>
            <a:spLocks noGrp="1"/>
          </p:cNvSpPr>
          <p:nvPr>
            <p:ph type="dt" sz="half" idx="10"/>
          </p:nvPr>
        </p:nvSpPr>
        <p:spPr/>
        <p:txBody>
          <a:bodyPr/>
          <a:lstStyle/>
          <a:p>
            <a:fld id="{EF077945-144F-4DEC-9BD5-C2D76A16035E}" type="datetimeFigureOut">
              <a:rPr lang="en-GB" smtClean="0"/>
              <a:t>11/05/2021</a:t>
            </a:fld>
            <a:endParaRPr lang="en-GB"/>
          </a:p>
        </p:txBody>
      </p:sp>
      <p:sp>
        <p:nvSpPr>
          <p:cNvPr id="5" name="Footer Placeholder 4">
            <a:extLst>
              <a:ext uri="{FF2B5EF4-FFF2-40B4-BE49-F238E27FC236}">
                <a16:creationId xmlns:a16="http://schemas.microsoft.com/office/drawing/2014/main" id="{8DF29605-D1FB-447C-8E82-9B2BA23A2B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DA0F4B4-DC2B-4EEB-A9C2-071C79002090}"/>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350277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CB570-181B-4A77-A6C8-15B882F1D57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DBAA840-B606-406A-8893-C4C311DB862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94CADAA-58B2-4833-BCDB-564F5B8443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35245B7-D776-4DDC-836F-DDFC3C4097B8}"/>
              </a:ext>
            </a:extLst>
          </p:cNvPr>
          <p:cNvSpPr>
            <a:spLocks noGrp="1"/>
          </p:cNvSpPr>
          <p:nvPr>
            <p:ph type="dt" sz="half" idx="10"/>
          </p:nvPr>
        </p:nvSpPr>
        <p:spPr/>
        <p:txBody>
          <a:bodyPr/>
          <a:lstStyle/>
          <a:p>
            <a:fld id="{EF077945-144F-4DEC-9BD5-C2D76A16035E}" type="datetimeFigureOut">
              <a:rPr lang="en-GB" smtClean="0"/>
              <a:t>11/05/2021</a:t>
            </a:fld>
            <a:endParaRPr lang="en-GB"/>
          </a:p>
        </p:txBody>
      </p:sp>
      <p:sp>
        <p:nvSpPr>
          <p:cNvPr id="6" name="Footer Placeholder 5">
            <a:extLst>
              <a:ext uri="{FF2B5EF4-FFF2-40B4-BE49-F238E27FC236}">
                <a16:creationId xmlns:a16="http://schemas.microsoft.com/office/drawing/2014/main" id="{615541B2-4EAD-4482-AE06-F3749212DB7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9919D1E-FA88-431D-828A-6B6C58583EFD}"/>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4221597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35F99D-0A90-45F1-9F93-69FB21C64D6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6612146-64F5-494F-87A1-892357F3B0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1EFAB6-0FE1-45EE-B519-4B93A052A3A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45BEF57-01CF-4023-A8D0-77D1A60F09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2656AC-4293-48EC-946D-C9A4799734E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7C21325-7B59-4DA1-A508-1532B7B34ABF}"/>
              </a:ext>
            </a:extLst>
          </p:cNvPr>
          <p:cNvSpPr>
            <a:spLocks noGrp="1"/>
          </p:cNvSpPr>
          <p:nvPr>
            <p:ph type="dt" sz="half" idx="10"/>
          </p:nvPr>
        </p:nvSpPr>
        <p:spPr/>
        <p:txBody>
          <a:bodyPr/>
          <a:lstStyle/>
          <a:p>
            <a:fld id="{EF077945-144F-4DEC-9BD5-C2D76A16035E}" type="datetimeFigureOut">
              <a:rPr lang="en-GB" smtClean="0"/>
              <a:t>11/05/2021</a:t>
            </a:fld>
            <a:endParaRPr lang="en-GB"/>
          </a:p>
        </p:txBody>
      </p:sp>
      <p:sp>
        <p:nvSpPr>
          <p:cNvPr id="8" name="Footer Placeholder 7">
            <a:extLst>
              <a:ext uri="{FF2B5EF4-FFF2-40B4-BE49-F238E27FC236}">
                <a16:creationId xmlns:a16="http://schemas.microsoft.com/office/drawing/2014/main" id="{8AF672A7-F884-42F1-B6C9-9BF4D0DCF25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80122F6-8C61-4B5D-98A5-D4B078097E41}"/>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1587168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53959-E4BD-412A-960E-8994965AF5B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492A4D0-379F-4AE5-A748-048A9AF81675}"/>
              </a:ext>
            </a:extLst>
          </p:cNvPr>
          <p:cNvSpPr>
            <a:spLocks noGrp="1"/>
          </p:cNvSpPr>
          <p:nvPr>
            <p:ph type="dt" sz="half" idx="10"/>
          </p:nvPr>
        </p:nvSpPr>
        <p:spPr/>
        <p:txBody>
          <a:bodyPr/>
          <a:lstStyle/>
          <a:p>
            <a:fld id="{EF077945-144F-4DEC-9BD5-C2D76A16035E}" type="datetimeFigureOut">
              <a:rPr lang="en-GB" smtClean="0"/>
              <a:t>11/05/2021</a:t>
            </a:fld>
            <a:endParaRPr lang="en-GB"/>
          </a:p>
        </p:txBody>
      </p:sp>
      <p:sp>
        <p:nvSpPr>
          <p:cNvPr id="4" name="Footer Placeholder 3">
            <a:extLst>
              <a:ext uri="{FF2B5EF4-FFF2-40B4-BE49-F238E27FC236}">
                <a16:creationId xmlns:a16="http://schemas.microsoft.com/office/drawing/2014/main" id="{131B3E79-24B3-4983-9C84-F02EB616E37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EBFDE2A-46D5-4C91-9A6C-096A0A380FB7}"/>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5916726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9550FB-58E1-4EE5-BF2F-EBE4819091CB}"/>
              </a:ext>
            </a:extLst>
          </p:cNvPr>
          <p:cNvSpPr>
            <a:spLocks noGrp="1"/>
          </p:cNvSpPr>
          <p:nvPr>
            <p:ph type="dt" sz="half" idx="10"/>
          </p:nvPr>
        </p:nvSpPr>
        <p:spPr/>
        <p:txBody>
          <a:bodyPr/>
          <a:lstStyle/>
          <a:p>
            <a:fld id="{EF077945-144F-4DEC-9BD5-C2D76A16035E}" type="datetimeFigureOut">
              <a:rPr lang="en-GB" smtClean="0"/>
              <a:t>11/05/2021</a:t>
            </a:fld>
            <a:endParaRPr lang="en-GB"/>
          </a:p>
        </p:txBody>
      </p:sp>
      <p:sp>
        <p:nvSpPr>
          <p:cNvPr id="3" name="Footer Placeholder 2">
            <a:extLst>
              <a:ext uri="{FF2B5EF4-FFF2-40B4-BE49-F238E27FC236}">
                <a16:creationId xmlns:a16="http://schemas.microsoft.com/office/drawing/2014/main" id="{83C132D6-BEC2-40ED-97BB-D77235FA6A6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9FE8D14-B26E-44BD-82EC-C29C2173A268}"/>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4139228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D2271-F469-43E8-842A-7CF9BA9835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827D059-BE3F-4B25-B116-0DA943D5EA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A38B91E-5DF5-49DD-AE97-3928C0610B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9907F7-DEA5-4C39-BD11-B26630532B7E}"/>
              </a:ext>
            </a:extLst>
          </p:cNvPr>
          <p:cNvSpPr>
            <a:spLocks noGrp="1"/>
          </p:cNvSpPr>
          <p:nvPr>
            <p:ph type="dt" sz="half" idx="10"/>
          </p:nvPr>
        </p:nvSpPr>
        <p:spPr/>
        <p:txBody>
          <a:bodyPr/>
          <a:lstStyle/>
          <a:p>
            <a:fld id="{EF077945-144F-4DEC-9BD5-C2D76A16035E}" type="datetimeFigureOut">
              <a:rPr lang="en-GB" smtClean="0"/>
              <a:t>11/05/2021</a:t>
            </a:fld>
            <a:endParaRPr lang="en-GB"/>
          </a:p>
        </p:txBody>
      </p:sp>
      <p:sp>
        <p:nvSpPr>
          <p:cNvPr id="6" name="Footer Placeholder 5">
            <a:extLst>
              <a:ext uri="{FF2B5EF4-FFF2-40B4-BE49-F238E27FC236}">
                <a16:creationId xmlns:a16="http://schemas.microsoft.com/office/drawing/2014/main" id="{E961783B-89A1-4584-99B4-D4DC157109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CA85DD8-10B1-43D6-9037-C895B745425D}"/>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2415008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8CB07-DAFE-46FA-979F-204A32AA13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876A84B-AC4A-41F4-85F5-3EAB8D5B86B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02AB97D-EFDE-4161-A256-E61F667DE6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7888B8-9AF5-48AF-BF3E-4C488D5045E8}"/>
              </a:ext>
            </a:extLst>
          </p:cNvPr>
          <p:cNvSpPr>
            <a:spLocks noGrp="1"/>
          </p:cNvSpPr>
          <p:nvPr>
            <p:ph type="dt" sz="half" idx="10"/>
          </p:nvPr>
        </p:nvSpPr>
        <p:spPr/>
        <p:txBody>
          <a:bodyPr/>
          <a:lstStyle/>
          <a:p>
            <a:fld id="{EF077945-144F-4DEC-9BD5-C2D76A16035E}" type="datetimeFigureOut">
              <a:rPr lang="en-GB" smtClean="0"/>
              <a:t>11/05/2021</a:t>
            </a:fld>
            <a:endParaRPr lang="en-GB"/>
          </a:p>
        </p:txBody>
      </p:sp>
      <p:sp>
        <p:nvSpPr>
          <p:cNvPr id="6" name="Footer Placeholder 5">
            <a:extLst>
              <a:ext uri="{FF2B5EF4-FFF2-40B4-BE49-F238E27FC236}">
                <a16:creationId xmlns:a16="http://schemas.microsoft.com/office/drawing/2014/main" id="{9CDA19AE-6B51-4345-8596-5571965B5FA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A227B1B-6843-4FB6-B289-83ADC8536DD1}"/>
              </a:ext>
            </a:extLst>
          </p:cNvPr>
          <p:cNvSpPr>
            <a:spLocks noGrp="1"/>
          </p:cNvSpPr>
          <p:nvPr>
            <p:ph type="sldNum" sz="quarter" idx="12"/>
          </p:nvPr>
        </p:nvSpPr>
        <p:spPr/>
        <p:txBody>
          <a:bodyPr/>
          <a:lstStyle/>
          <a:p>
            <a:fld id="{9230AD00-08FB-45A7-BBC8-DCFD2C1428AB}" type="slidenum">
              <a:rPr lang="en-GB" smtClean="0"/>
              <a:t>‹#›</a:t>
            </a:fld>
            <a:endParaRPr lang="en-GB"/>
          </a:p>
        </p:txBody>
      </p:sp>
    </p:spTree>
    <p:extLst>
      <p:ext uri="{BB962C8B-B14F-4D97-AF65-F5344CB8AC3E}">
        <p14:creationId xmlns:p14="http://schemas.microsoft.com/office/powerpoint/2010/main" val="16131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CD35D8D-1EBF-4C29-9FCF-E4919565138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BB433D7-51DE-4E70-ACA7-30607B193B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01E12B-FBE6-4009-B6BD-A941FDEAA2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077945-144F-4DEC-9BD5-C2D76A16035E}" type="datetimeFigureOut">
              <a:rPr lang="en-GB" smtClean="0"/>
              <a:t>11/05/2021</a:t>
            </a:fld>
            <a:endParaRPr lang="en-GB"/>
          </a:p>
        </p:txBody>
      </p:sp>
      <p:sp>
        <p:nvSpPr>
          <p:cNvPr id="5" name="Footer Placeholder 4">
            <a:extLst>
              <a:ext uri="{FF2B5EF4-FFF2-40B4-BE49-F238E27FC236}">
                <a16:creationId xmlns:a16="http://schemas.microsoft.com/office/drawing/2014/main" id="{8FE4C1D3-3AC3-4CD4-9A74-F5DCC99D7A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3E4AC90-BF80-424A-9057-1C72F24BCC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30AD00-08FB-45A7-BBC8-DCFD2C1428AB}" type="slidenum">
              <a:rPr lang="en-GB" smtClean="0"/>
              <a:t>‹#›</a:t>
            </a:fld>
            <a:endParaRPr lang="en-GB"/>
          </a:p>
        </p:txBody>
      </p:sp>
    </p:spTree>
    <p:extLst>
      <p:ext uri="{BB962C8B-B14F-4D97-AF65-F5344CB8AC3E}">
        <p14:creationId xmlns:p14="http://schemas.microsoft.com/office/powerpoint/2010/main" val="935372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drawing&#10;&#10;Description automatically generated">
            <a:extLst>
              <a:ext uri="{FF2B5EF4-FFF2-40B4-BE49-F238E27FC236}">
                <a16:creationId xmlns:a16="http://schemas.microsoft.com/office/drawing/2014/main" id="{D397EF6C-2183-4D8D-A409-9BD16E4A7A8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98462" y="15868"/>
            <a:ext cx="1321955" cy="914926"/>
          </a:xfrm>
          <a:prstGeom prst="rect">
            <a:avLst/>
          </a:prstGeom>
        </p:spPr>
      </p:pic>
      <p:cxnSp>
        <p:nvCxnSpPr>
          <p:cNvPr id="7" name="Straight Connector 6">
            <a:extLst>
              <a:ext uri="{FF2B5EF4-FFF2-40B4-BE49-F238E27FC236}">
                <a16:creationId xmlns:a16="http://schemas.microsoft.com/office/drawing/2014/main" id="{57CAFBAF-6AFD-44BA-9791-B7703983ED48}"/>
              </a:ext>
            </a:extLst>
          </p:cNvPr>
          <p:cNvCxnSpPr/>
          <p:nvPr/>
        </p:nvCxnSpPr>
        <p:spPr>
          <a:xfrm>
            <a:off x="0" y="862808"/>
            <a:ext cx="12192000" cy="0"/>
          </a:xfrm>
          <a:prstGeom prst="line">
            <a:avLst/>
          </a:prstGeom>
          <a:ln w="38100">
            <a:solidFill>
              <a:srgbClr val="1C3667"/>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FFD43BB4-1DC4-4BF0-B8A6-18F8FE5A4936}"/>
              </a:ext>
            </a:extLst>
          </p:cNvPr>
          <p:cNvCxnSpPr/>
          <p:nvPr/>
        </p:nvCxnSpPr>
        <p:spPr>
          <a:xfrm>
            <a:off x="4483" y="3812194"/>
            <a:ext cx="12192000" cy="0"/>
          </a:xfrm>
          <a:prstGeom prst="line">
            <a:avLst/>
          </a:prstGeom>
          <a:ln w="38100">
            <a:solidFill>
              <a:srgbClr val="1C3667"/>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0C87322E-1181-4781-BDC6-9049F51DBB8C}"/>
              </a:ext>
            </a:extLst>
          </p:cNvPr>
          <p:cNvCxnSpPr>
            <a:cxnSpLocks/>
          </p:cNvCxnSpPr>
          <p:nvPr/>
        </p:nvCxnSpPr>
        <p:spPr>
          <a:xfrm>
            <a:off x="6094312" y="862808"/>
            <a:ext cx="0" cy="5995192"/>
          </a:xfrm>
          <a:prstGeom prst="line">
            <a:avLst/>
          </a:prstGeom>
          <a:ln w="38100">
            <a:solidFill>
              <a:srgbClr val="1C3667"/>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F20D1328-287B-4F9E-9FD3-759906483827}"/>
              </a:ext>
            </a:extLst>
          </p:cNvPr>
          <p:cNvSpPr txBox="1"/>
          <p:nvPr/>
        </p:nvSpPr>
        <p:spPr>
          <a:xfrm>
            <a:off x="148408" y="101202"/>
            <a:ext cx="5841214" cy="646331"/>
          </a:xfrm>
          <a:prstGeom prst="rect">
            <a:avLst/>
          </a:prstGeom>
          <a:noFill/>
        </p:spPr>
        <p:txBody>
          <a:bodyPr wrap="none" rtlCol="0">
            <a:spAutoFit/>
          </a:bodyPr>
          <a:lstStyle/>
          <a:p>
            <a:r>
              <a:rPr lang="en-GB" sz="2000" dirty="0"/>
              <a:t>Modelled prominence mass distributions on M-dwarfs</a:t>
            </a:r>
          </a:p>
          <a:p>
            <a:r>
              <a:rPr lang="en-GB" sz="1600" dirty="0"/>
              <a:t>Rose F.P. Waugh</a:t>
            </a:r>
          </a:p>
        </p:txBody>
      </p:sp>
      <p:sp>
        <p:nvSpPr>
          <p:cNvPr id="13" name="TextBox 12">
            <a:extLst>
              <a:ext uri="{FF2B5EF4-FFF2-40B4-BE49-F238E27FC236}">
                <a16:creationId xmlns:a16="http://schemas.microsoft.com/office/drawing/2014/main" id="{50FB38C4-3A2B-4CC2-B109-1E07E5A28DE0}"/>
              </a:ext>
            </a:extLst>
          </p:cNvPr>
          <p:cNvSpPr txBox="1"/>
          <p:nvPr/>
        </p:nvSpPr>
        <p:spPr>
          <a:xfrm>
            <a:off x="155391" y="966708"/>
            <a:ext cx="5749451" cy="2677656"/>
          </a:xfrm>
          <a:prstGeom prst="rect">
            <a:avLst/>
          </a:prstGeom>
          <a:noFill/>
        </p:spPr>
        <p:txBody>
          <a:bodyPr wrap="square" rtlCol="0">
            <a:spAutoFit/>
          </a:bodyPr>
          <a:lstStyle/>
          <a:p>
            <a:r>
              <a:rPr lang="en-GB" sz="1400" b="1" dirty="0"/>
              <a:t>Additional Author(s):</a:t>
            </a:r>
            <a:r>
              <a:rPr lang="en-GB" sz="1400" dirty="0"/>
              <a:t> Moira Jardine</a:t>
            </a:r>
            <a:endParaRPr lang="en-GB" sz="1400" b="1" dirty="0"/>
          </a:p>
          <a:p>
            <a:r>
              <a:rPr lang="en-GB" sz="1400" b="1" dirty="0"/>
              <a:t>Funder(s):</a:t>
            </a:r>
            <a:r>
              <a:rPr lang="en-GB" sz="1400" dirty="0"/>
              <a:t> STFC</a:t>
            </a:r>
            <a:endParaRPr lang="en-GB" sz="1400" b="1" dirty="0"/>
          </a:p>
          <a:p>
            <a:endParaRPr lang="en-GB" sz="1400" b="1" dirty="0"/>
          </a:p>
          <a:p>
            <a:r>
              <a:rPr lang="en-GB" sz="1400" b="1" dirty="0"/>
              <a:t>Abstract  </a:t>
            </a:r>
          </a:p>
          <a:p>
            <a:r>
              <a:rPr lang="en-US" sz="1600" dirty="0">
                <a:solidFill>
                  <a:srgbClr val="000000"/>
                </a:solidFill>
                <a:latin typeface=".SFUI-Regular"/>
              </a:rPr>
              <a:t>We predict the possible locations of prominences (hydrogen clouds) around a set of M-dwarfs. Observational data of the stellar magnetic field is used to calculate stable points in the field (prominence locations). From this we calculate the prominence mass. Their locations depend on field structure thus, they may be useful in helping to reconstruct coronal field structure, if properly understood.</a:t>
            </a:r>
            <a:endParaRPr lang="en-GB" sz="1600" dirty="0"/>
          </a:p>
        </p:txBody>
      </p:sp>
      <p:sp>
        <p:nvSpPr>
          <p:cNvPr id="14" name="TextBox 13">
            <a:extLst>
              <a:ext uri="{FF2B5EF4-FFF2-40B4-BE49-F238E27FC236}">
                <a16:creationId xmlns:a16="http://schemas.microsoft.com/office/drawing/2014/main" id="{128C343C-7A38-43FF-9504-D29EDB85BC15}"/>
              </a:ext>
            </a:extLst>
          </p:cNvPr>
          <p:cNvSpPr txBox="1"/>
          <p:nvPr/>
        </p:nvSpPr>
        <p:spPr>
          <a:xfrm>
            <a:off x="148408" y="3919636"/>
            <a:ext cx="5769838" cy="2769989"/>
          </a:xfrm>
          <a:prstGeom prst="rect">
            <a:avLst/>
          </a:prstGeom>
          <a:noFill/>
        </p:spPr>
        <p:txBody>
          <a:bodyPr wrap="square" rtlCol="0">
            <a:spAutoFit/>
          </a:bodyPr>
          <a:lstStyle/>
          <a:p>
            <a:r>
              <a:rPr lang="en-GB" sz="1400" b="1" dirty="0"/>
              <a:t>Project Description </a:t>
            </a:r>
          </a:p>
          <a:p>
            <a:r>
              <a:rPr lang="en-US" sz="1600" dirty="0">
                <a:solidFill>
                  <a:srgbClr val="000000"/>
                </a:solidFill>
                <a:latin typeface=".SFUI-Regular"/>
              </a:rPr>
              <a:t>We used observed ZDI maps (which provide the magnetic field at the stellar surface) to reconstruct the coronal magnetic fields in a set of </a:t>
            </a:r>
            <a:r>
              <a:rPr lang="en-US" sz="1600" dirty="0" err="1">
                <a:solidFill>
                  <a:srgbClr val="000000"/>
                </a:solidFill>
                <a:latin typeface=".SFUI-Regular"/>
              </a:rPr>
              <a:t>Mdwarfs</a:t>
            </a:r>
            <a:r>
              <a:rPr lang="en-US" sz="1600" dirty="0">
                <a:solidFill>
                  <a:srgbClr val="000000"/>
                </a:solidFill>
                <a:latin typeface=".SFUI-Regular"/>
              </a:rPr>
              <a:t>, by assuming a potential field.</a:t>
            </a:r>
            <a:r>
              <a:rPr lang="en-GB" sz="1600" dirty="0">
                <a:solidFill>
                  <a:srgbClr val="000000"/>
                </a:solidFill>
                <a:latin typeface=".SFUI-Regular"/>
              </a:rPr>
              <a:t> </a:t>
            </a:r>
            <a:r>
              <a:rPr lang="en-US" sz="1600" dirty="0">
                <a:solidFill>
                  <a:srgbClr val="000000"/>
                </a:solidFill>
                <a:latin typeface=".SFUI-Regular"/>
              </a:rPr>
              <a:t>With this we predict the prominence locations as mechanical stable points. The prominence mass is calculated as the maximum that could be supported at a stable point. From the figure we see field structure has a strong influence over the range of prominence latitudes. Stars with highly inclined dipoles to their rotation axis support higher latitude prominences than those with aligned dipole and rotation axes.</a:t>
            </a:r>
            <a:endParaRPr lang="en-GB" sz="1600" dirty="0"/>
          </a:p>
        </p:txBody>
      </p:sp>
      <p:sp>
        <p:nvSpPr>
          <p:cNvPr id="21" name="TextBox 20">
            <a:extLst>
              <a:ext uri="{FF2B5EF4-FFF2-40B4-BE49-F238E27FC236}">
                <a16:creationId xmlns:a16="http://schemas.microsoft.com/office/drawing/2014/main" id="{45C23482-9882-437D-930D-B5FC9D489623}"/>
              </a:ext>
            </a:extLst>
          </p:cNvPr>
          <p:cNvSpPr txBox="1"/>
          <p:nvPr/>
        </p:nvSpPr>
        <p:spPr>
          <a:xfrm>
            <a:off x="6299822" y="3937786"/>
            <a:ext cx="5720595" cy="2031325"/>
          </a:xfrm>
          <a:prstGeom prst="rect">
            <a:avLst/>
          </a:prstGeom>
          <a:noFill/>
        </p:spPr>
        <p:txBody>
          <a:bodyPr wrap="square" rtlCol="0">
            <a:spAutoFit/>
          </a:bodyPr>
          <a:lstStyle/>
          <a:p>
            <a:r>
              <a:rPr lang="en-GB" sz="1400" b="1" dirty="0"/>
              <a:t>Key Results, Conclusions, Impact</a:t>
            </a:r>
          </a:p>
          <a:p>
            <a:pPr marL="285750" indent="-285750">
              <a:buFont typeface="Arial" panose="020B0604020202020204" pitchFamily="34" charset="0"/>
              <a:buChar char="•"/>
            </a:pPr>
            <a:r>
              <a:rPr lang="en-US" sz="1400" dirty="0">
                <a:solidFill>
                  <a:prstClr val="black"/>
                </a:solidFill>
                <a:latin typeface=".SFUI-Regular"/>
              </a:rPr>
              <a:t>Young, rapidly rotating star</a:t>
            </a:r>
            <a:r>
              <a:rPr lang="en-GB" sz="1400" dirty="0">
                <a:solidFill>
                  <a:prstClr val="black"/>
                </a:solidFill>
                <a:latin typeface=".SFUI-Regular"/>
              </a:rPr>
              <a:t>s</a:t>
            </a:r>
            <a:r>
              <a:rPr lang="en-US" sz="1400" dirty="0">
                <a:solidFill>
                  <a:prstClr val="black"/>
                </a:solidFill>
                <a:latin typeface=".SFUI-Regular"/>
              </a:rPr>
              <a:t> with aligned dipole and rotation axes will support more prominence mass than those with more tilted dipoles.</a:t>
            </a:r>
            <a:endParaRPr lang="en-GB" sz="1400" dirty="0">
              <a:solidFill>
                <a:prstClr val="black"/>
              </a:solidFill>
              <a:latin typeface=".SFUI-Regular"/>
            </a:endParaRPr>
          </a:p>
          <a:p>
            <a:pPr marL="285750" indent="-285750">
              <a:buFont typeface="Arial" panose="020B0604020202020204" pitchFamily="34" charset="0"/>
              <a:buChar char="•"/>
            </a:pPr>
            <a:r>
              <a:rPr lang="en-US" sz="1400" dirty="0">
                <a:solidFill>
                  <a:prstClr val="black"/>
                </a:solidFill>
                <a:latin typeface=".SFUI-Regular"/>
              </a:rPr>
              <a:t>Prominences could be found on all the maps in our sample, suggesting they’re common features of these stars.</a:t>
            </a:r>
            <a:endParaRPr lang="en-GB" sz="1400" dirty="0">
              <a:solidFill>
                <a:prstClr val="black"/>
              </a:solidFill>
              <a:latin typeface=".SFUI-Regular"/>
            </a:endParaRPr>
          </a:p>
          <a:p>
            <a:pPr marL="285750" indent="-285750">
              <a:buFont typeface="Arial" panose="020B0604020202020204" pitchFamily="34" charset="0"/>
              <a:buChar char="•"/>
            </a:pPr>
            <a:r>
              <a:rPr lang="en-US" sz="1400" dirty="0">
                <a:solidFill>
                  <a:prstClr val="black"/>
                </a:solidFill>
                <a:latin typeface=".SFUI-Regular"/>
              </a:rPr>
              <a:t>This work (and the more detailed work in the paper in progress) will help inform observers about the conditions needed to not only support these prominences but also for them to be visible to us (cross the stellar disc, as they’re seen in absorption as they transit the disc).</a:t>
            </a:r>
            <a:endParaRPr lang="en-GB" sz="1400" dirty="0"/>
          </a:p>
        </p:txBody>
      </p:sp>
      <p:sp>
        <p:nvSpPr>
          <p:cNvPr id="22" name="TextBox 21">
            <a:extLst>
              <a:ext uri="{FF2B5EF4-FFF2-40B4-BE49-F238E27FC236}">
                <a16:creationId xmlns:a16="http://schemas.microsoft.com/office/drawing/2014/main" id="{241E5B66-E3E1-416F-BC7C-BFDBFC36B82B}"/>
              </a:ext>
            </a:extLst>
          </p:cNvPr>
          <p:cNvSpPr txBox="1"/>
          <p:nvPr/>
        </p:nvSpPr>
        <p:spPr>
          <a:xfrm>
            <a:off x="6295093" y="6380060"/>
            <a:ext cx="5720595" cy="313535"/>
          </a:xfrm>
          <a:prstGeom prst="rect">
            <a:avLst/>
          </a:prstGeom>
          <a:noFill/>
        </p:spPr>
        <p:txBody>
          <a:bodyPr wrap="square" rtlCol="0">
            <a:spAutoFit/>
          </a:bodyPr>
          <a:lstStyle/>
          <a:p>
            <a:r>
              <a:rPr lang="en-GB" sz="1400" b="1" dirty="0"/>
              <a:t>Refs </a:t>
            </a:r>
            <a:r>
              <a:rPr lang="en-GB" sz="1400" dirty="0"/>
              <a:t>associated</a:t>
            </a:r>
            <a:r>
              <a:rPr lang="en-GB" sz="1400" b="1" dirty="0"/>
              <a:t> </a:t>
            </a:r>
            <a:r>
              <a:rPr lang="en-GB" sz="1400" dirty="0"/>
              <a:t>paper in progress</a:t>
            </a:r>
          </a:p>
        </p:txBody>
      </p:sp>
      <p:pic>
        <p:nvPicPr>
          <p:cNvPr id="5" name="Picture 5">
            <a:extLst>
              <a:ext uri="{FF2B5EF4-FFF2-40B4-BE49-F238E27FC236}">
                <a16:creationId xmlns:a16="http://schemas.microsoft.com/office/drawing/2014/main" id="{7C75CB6B-23D5-FC44-9CD0-C9655452BD9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15370" y="1231622"/>
            <a:ext cx="4860056" cy="2494959"/>
          </a:xfrm>
          <a:prstGeom prst="rect">
            <a:avLst/>
          </a:prstGeom>
        </p:spPr>
      </p:pic>
      <p:pic>
        <p:nvPicPr>
          <p:cNvPr id="10" name="Picture 10">
            <a:extLst>
              <a:ext uri="{FF2B5EF4-FFF2-40B4-BE49-F238E27FC236}">
                <a16:creationId xmlns:a16="http://schemas.microsoft.com/office/drawing/2014/main" id="{DCC57B1F-25DD-5C4A-815D-1A5ABFBB08CC}"/>
              </a:ext>
            </a:extLst>
          </p:cNvPr>
          <p:cNvPicPr>
            <a:picLocks noChangeAspect="1"/>
          </p:cNvPicPr>
          <p:nvPr/>
        </p:nvPicPr>
        <p:blipFill rotWithShape="1">
          <a:blip r:embed="rId4">
            <a:extLst>
              <a:ext uri="{28A0092B-C50C-407E-A947-70E740481C1C}">
                <a14:useLocalDpi xmlns:a14="http://schemas.microsoft.com/office/drawing/2010/main" val="0"/>
              </a:ext>
            </a:extLst>
          </a:blip>
          <a:srcRect l="9249" t="23348" r="60684" b="28231"/>
          <a:stretch/>
        </p:blipFill>
        <p:spPr>
          <a:xfrm>
            <a:off x="11359439" y="2894387"/>
            <a:ext cx="740806" cy="894990"/>
          </a:xfrm>
          <a:prstGeom prst="rect">
            <a:avLst/>
          </a:prstGeom>
        </p:spPr>
      </p:pic>
      <p:pic>
        <p:nvPicPr>
          <p:cNvPr id="16" name="Picture 16">
            <a:extLst>
              <a:ext uri="{FF2B5EF4-FFF2-40B4-BE49-F238E27FC236}">
                <a16:creationId xmlns:a16="http://schemas.microsoft.com/office/drawing/2014/main" id="{8647C357-75B1-354D-9340-9F26D9F0E238}"/>
              </a:ext>
            </a:extLst>
          </p:cNvPr>
          <p:cNvPicPr>
            <a:picLocks noChangeAspect="1"/>
          </p:cNvPicPr>
          <p:nvPr/>
        </p:nvPicPr>
        <p:blipFill rotWithShape="1">
          <a:blip r:embed="rId4">
            <a:extLst>
              <a:ext uri="{28A0092B-C50C-407E-A947-70E740481C1C}">
                <a14:useLocalDpi xmlns:a14="http://schemas.microsoft.com/office/drawing/2010/main" val="0"/>
              </a:ext>
            </a:extLst>
          </a:blip>
          <a:srcRect l="61541" t="22331" r="5891" b="29707"/>
          <a:stretch/>
        </p:blipFill>
        <p:spPr>
          <a:xfrm>
            <a:off x="6131238" y="2880075"/>
            <a:ext cx="815897" cy="901407"/>
          </a:xfrm>
          <a:prstGeom prst="rect">
            <a:avLst/>
          </a:prstGeom>
        </p:spPr>
      </p:pic>
      <p:pic>
        <p:nvPicPr>
          <p:cNvPr id="19" name="Picture 19">
            <a:extLst>
              <a:ext uri="{FF2B5EF4-FFF2-40B4-BE49-F238E27FC236}">
                <a16:creationId xmlns:a16="http://schemas.microsoft.com/office/drawing/2014/main" id="{8FAC94F3-E2ED-D145-9320-23A7845BB1F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21295" y="85211"/>
            <a:ext cx="572476" cy="694568"/>
          </a:xfrm>
          <a:prstGeom prst="rect">
            <a:avLst/>
          </a:prstGeom>
        </p:spPr>
      </p:pic>
      <p:sp>
        <p:nvSpPr>
          <p:cNvPr id="18" name="TextBox 17">
            <a:extLst>
              <a:ext uri="{FF2B5EF4-FFF2-40B4-BE49-F238E27FC236}">
                <a16:creationId xmlns:a16="http://schemas.microsoft.com/office/drawing/2014/main" id="{9794C4F3-65F6-41FB-8E9F-B27CAF5BAAC0}"/>
              </a:ext>
            </a:extLst>
          </p:cNvPr>
          <p:cNvSpPr txBox="1"/>
          <p:nvPr/>
        </p:nvSpPr>
        <p:spPr>
          <a:xfrm>
            <a:off x="6299822" y="964924"/>
            <a:ext cx="5720595" cy="307777"/>
          </a:xfrm>
          <a:prstGeom prst="rect">
            <a:avLst/>
          </a:prstGeom>
          <a:noFill/>
        </p:spPr>
        <p:txBody>
          <a:bodyPr wrap="square" rtlCol="0">
            <a:spAutoFit/>
          </a:bodyPr>
          <a:lstStyle/>
          <a:p>
            <a:r>
              <a:rPr lang="en-GB" sz="1400" b="1" dirty="0"/>
              <a:t>Mass that can be supported depends strongly on magnetic field geometry)</a:t>
            </a:r>
          </a:p>
        </p:txBody>
      </p:sp>
    </p:spTree>
    <p:extLst>
      <p:ext uri="{BB962C8B-B14F-4D97-AF65-F5344CB8AC3E}">
        <p14:creationId xmlns:p14="http://schemas.microsoft.com/office/powerpoint/2010/main" val="11498656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320</Words>
  <Application>Microsoft Macintosh PowerPoint</Application>
  <PresentationFormat>Widescreen</PresentationFormat>
  <Paragraphs>15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.SFUI-Regular</vt: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 Miller</dc:creator>
  <cp:lastModifiedBy>Rose Waugh</cp:lastModifiedBy>
  <cp:revision>21</cp:revision>
  <dcterms:created xsi:type="dcterms:W3CDTF">2020-04-28T11:31:34Z</dcterms:created>
  <dcterms:modified xsi:type="dcterms:W3CDTF">2021-05-11T21:02:24Z</dcterms:modified>
</cp:coreProperties>
</file>