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5.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6.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 id="2147483687" r:id="rId4"/>
    <p:sldMasterId id="2147483700" r:id="rId5"/>
    <p:sldMasterId id="2147483713" r:id="rId6"/>
    <p:sldMasterId id="2147483726" r:id="rId7"/>
  </p:sldMasterIdLst>
  <p:notesMasterIdLst>
    <p:notesMasterId r:id="rId17"/>
  </p:notesMasterIdLst>
  <p:sldIdLst>
    <p:sldId id="256" r:id="rId8"/>
    <p:sldId id="257" r:id="rId9"/>
    <p:sldId id="258" r:id="rId10"/>
    <p:sldId id="259" r:id="rId11"/>
    <p:sldId id="260" r:id="rId12"/>
    <p:sldId id="261" r:id="rId13"/>
    <p:sldId id="262" r:id="rId14"/>
    <p:sldId id="263" r:id="rId15"/>
    <p:sldId id="264"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4"/>
    <p:restoredTop sz="94681"/>
  </p:normalViewPr>
  <p:slideViewPr>
    <p:cSldViewPr snapToGrid="0" snapToObjects="1">
      <p:cViewPr varScale="1">
        <p:scale>
          <a:sx n="53" d="100"/>
          <a:sy n="53" d="100"/>
        </p:scale>
        <p:origin x="1339"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65" name="PlaceHolder 1"/>
          <p:cNvSpPr>
            <a:spLocks noGrp="1"/>
          </p:cNvSpPr>
          <p:nvPr>
            <p:ph type="body"/>
          </p:nvPr>
        </p:nvSpPr>
        <p:spPr>
          <a:xfrm>
            <a:off x="756000" y="5078520"/>
            <a:ext cx="6047640" cy="4811040"/>
          </a:xfrm>
          <a:prstGeom prst="rect">
            <a:avLst/>
          </a:prstGeom>
        </p:spPr>
        <p:txBody>
          <a:bodyPr lIns="0" tIns="0" rIns="0" bIns="0"/>
          <a:lstStyle/>
          <a:p>
            <a:r>
              <a:rPr lang="en-GB" sz="2000" b="0" strike="noStrike" spc="-1">
                <a:solidFill>
                  <a:srgbClr val="000000"/>
                </a:solidFill>
                <a:uFill>
                  <a:solidFill>
                    <a:srgbClr val="FFFFFF"/>
                  </a:solidFill>
                </a:uFill>
                <a:latin typeface="Arial"/>
              </a:rPr>
              <a:t>Click to edit the notes format</a:t>
            </a:r>
          </a:p>
        </p:txBody>
      </p:sp>
      <p:sp>
        <p:nvSpPr>
          <p:cNvPr id="266" name="PlaceHolder 2"/>
          <p:cNvSpPr>
            <a:spLocks noGrp="1"/>
          </p:cNvSpPr>
          <p:nvPr>
            <p:ph type="hdr"/>
          </p:nvPr>
        </p:nvSpPr>
        <p:spPr>
          <a:xfrm>
            <a:off x="0" y="0"/>
            <a:ext cx="3280680" cy="534240"/>
          </a:xfrm>
          <a:prstGeom prst="rect">
            <a:avLst/>
          </a:prstGeom>
        </p:spPr>
        <p:txBody>
          <a:bodyPr lIns="0" tIns="0" rIns="0" bIns="0"/>
          <a:lstStyle/>
          <a:p>
            <a:r>
              <a:rPr lang="en-GB" sz="1400" b="0" strike="noStrike" spc="-1">
                <a:solidFill>
                  <a:srgbClr val="000000"/>
                </a:solidFill>
                <a:uFill>
                  <a:solidFill>
                    <a:srgbClr val="FFFFFF"/>
                  </a:solidFill>
                </a:uFill>
                <a:latin typeface="Times New Roman"/>
              </a:rPr>
              <a:t>&lt;header&gt;</a:t>
            </a:r>
          </a:p>
        </p:txBody>
      </p:sp>
      <p:sp>
        <p:nvSpPr>
          <p:cNvPr id="267" name="PlaceHolder 3"/>
          <p:cNvSpPr>
            <a:spLocks noGrp="1"/>
          </p:cNvSpPr>
          <p:nvPr>
            <p:ph type="dt"/>
          </p:nvPr>
        </p:nvSpPr>
        <p:spPr>
          <a:xfrm>
            <a:off x="4278960" y="0"/>
            <a:ext cx="3280680" cy="534240"/>
          </a:xfrm>
          <a:prstGeom prst="rect">
            <a:avLst/>
          </a:prstGeom>
        </p:spPr>
        <p:txBody>
          <a:bodyPr lIns="0" tIns="0" rIns="0" bIns="0"/>
          <a:lstStyle/>
          <a:p>
            <a:pPr algn="r"/>
            <a:r>
              <a:rPr lang="en-GB" sz="1400" b="0" strike="noStrike" spc="-1">
                <a:solidFill>
                  <a:srgbClr val="000000"/>
                </a:solidFill>
                <a:uFill>
                  <a:solidFill>
                    <a:srgbClr val="FFFFFF"/>
                  </a:solidFill>
                </a:uFill>
                <a:latin typeface="Times New Roman"/>
              </a:rPr>
              <a:t>&lt;date/time&gt;</a:t>
            </a:r>
          </a:p>
        </p:txBody>
      </p:sp>
      <p:sp>
        <p:nvSpPr>
          <p:cNvPr id="268" name="PlaceHolder 4"/>
          <p:cNvSpPr>
            <a:spLocks noGrp="1"/>
          </p:cNvSpPr>
          <p:nvPr>
            <p:ph type="ftr"/>
          </p:nvPr>
        </p:nvSpPr>
        <p:spPr>
          <a:xfrm>
            <a:off x="0" y="10157400"/>
            <a:ext cx="3280680" cy="534240"/>
          </a:xfrm>
          <a:prstGeom prst="rect">
            <a:avLst/>
          </a:prstGeom>
        </p:spPr>
        <p:txBody>
          <a:bodyPr lIns="0" tIns="0" rIns="0" bIns="0" anchor="b"/>
          <a:lstStyle/>
          <a:p>
            <a:r>
              <a:rPr lang="en-GB" sz="1400" b="0" strike="noStrike" spc="-1">
                <a:solidFill>
                  <a:srgbClr val="000000"/>
                </a:solidFill>
                <a:uFill>
                  <a:solidFill>
                    <a:srgbClr val="FFFFFF"/>
                  </a:solidFill>
                </a:uFill>
                <a:latin typeface="Times New Roman"/>
              </a:rPr>
              <a:t>&lt;footer&gt;</a:t>
            </a:r>
          </a:p>
        </p:txBody>
      </p:sp>
      <p:sp>
        <p:nvSpPr>
          <p:cNvPr id="269" name="PlaceHolder 5"/>
          <p:cNvSpPr>
            <a:spLocks noGrp="1"/>
          </p:cNvSpPr>
          <p:nvPr>
            <p:ph type="sldNum"/>
          </p:nvPr>
        </p:nvSpPr>
        <p:spPr>
          <a:xfrm>
            <a:off x="4278960" y="10157400"/>
            <a:ext cx="3280680" cy="534240"/>
          </a:xfrm>
          <a:prstGeom prst="rect">
            <a:avLst/>
          </a:prstGeom>
        </p:spPr>
        <p:txBody>
          <a:bodyPr lIns="0" tIns="0" rIns="0" bIns="0" anchor="b"/>
          <a:lstStyle/>
          <a:p>
            <a:pPr algn="r"/>
            <a:fld id="{F606CC2C-22DB-4373-AB71-C11ED0D4495D}" type="slidenum">
              <a:rPr lang="en-GB" sz="1400" b="0" strike="noStrike" spc="-1">
                <a:solidFill>
                  <a:srgbClr val="000000"/>
                </a:solidFill>
                <a:uFill>
                  <a:solidFill>
                    <a:srgbClr val="FFFFFF"/>
                  </a:solidFill>
                </a:uFill>
                <a:latin typeface="Times New Roman"/>
              </a:rPr>
              <a:t>‹#›</a:t>
            </a:fld>
            <a:endParaRPr lang="en-GB"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 name="CustomShape 1"/>
          <p:cNvSpPr/>
          <p:nvPr/>
        </p:nvSpPr>
        <p:spPr>
          <a:xfrm>
            <a:off x="3882960" y="8684280"/>
            <a:ext cx="2973240" cy="457920"/>
          </a:xfrm>
          <a:prstGeom prst="rect">
            <a:avLst/>
          </a:prstGeom>
          <a:noFill/>
          <a:ln>
            <a:noFill/>
          </a:ln>
        </p:spPr>
        <p:style>
          <a:lnRef idx="0">
            <a:scrgbClr r="0" g="0" b="0"/>
          </a:lnRef>
          <a:fillRef idx="0">
            <a:scrgbClr r="0" g="0" b="0"/>
          </a:fillRef>
          <a:effectRef idx="0">
            <a:scrgbClr r="0" g="0" b="0"/>
          </a:effectRef>
          <a:fontRef idx="minor"/>
        </p:style>
        <p:txBody>
          <a:bodyPr lIns="86400" tIns="43200" rIns="86400" bIns="43200" anchor="b"/>
          <a:lstStyle/>
          <a:p>
            <a:pPr algn="r">
              <a:lnSpc>
                <a:spcPct val="100000"/>
              </a:lnSpc>
            </a:pPr>
            <a:fld id="{48FE6792-FE46-4264-81F9-4C024DDD91C0}" type="slidenum">
              <a:rPr lang="en-GB" sz="1000" b="0" strike="noStrike" spc="-1">
                <a:solidFill>
                  <a:srgbClr val="000000"/>
                </a:solidFill>
                <a:uFill>
                  <a:solidFill>
                    <a:srgbClr val="FFFFFF"/>
                  </a:solidFill>
                </a:uFill>
                <a:latin typeface="Arial"/>
                <a:ea typeface="+mn-ea"/>
              </a:rPr>
              <a:t>9</a:t>
            </a:fld>
            <a:endParaRPr lang="en-GB" sz="1800" b="0" strike="noStrike" spc="-1">
              <a:solidFill>
                <a:srgbClr val="000000"/>
              </a:solidFill>
              <a:uFill>
                <a:solidFill>
                  <a:srgbClr val="FFFFFF"/>
                </a:solidFill>
              </a:uFill>
              <a:latin typeface="Arial"/>
            </a:endParaRPr>
          </a:p>
        </p:txBody>
      </p:sp>
      <p:sp>
        <p:nvSpPr>
          <p:cNvPr id="336" name="PlaceHolder 2"/>
          <p:cNvSpPr>
            <a:spLocks noGrp="1"/>
          </p:cNvSpPr>
          <p:nvPr>
            <p:ph type="body"/>
          </p:nvPr>
        </p:nvSpPr>
        <p:spPr>
          <a:xfrm>
            <a:off x="687600" y="4343760"/>
            <a:ext cx="5482440" cy="4113360"/>
          </a:xfrm>
          <a:prstGeom prst="rect">
            <a:avLst/>
          </a:prstGeom>
        </p:spPr>
        <p:txBody>
          <a:bodyPr lIns="86400" tIns="43200" rIns="86400" bIns="43200"/>
          <a:lstStyle/>
          <a:p>
            <a:endParaRPr lang="en-GB" sz="2000" b="0" strike="noStrike" spc="-1">
              <a:solidFill>
                <a:srgbClr val="000000"/>
              </a:solidFill>
              <a:uFill>
                <a:solidFill>
                  <a:srgbClr val="FFFFFF"/>
                </a:solidFill>
              </a:uFill>
              <a:latin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7" name="PlaceHolder 2"/>
          <p:cNvSpPr>
            <a:spLocks noGrp="1"/>
          </p:cNvSpPr>
          <p:nvPr>
            <p:ph type="body"/>
          </p:nvPr>
        </p:nvSpPr>
        <p:spPr>
          <a:xfrm>
            <a:off x="457200" y="160452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8" name="PlaceHolder 3"/>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0"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31"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32"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33" name="PlaceHolder 5"/>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35"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36" name="PlaceHolder 3"/>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pic>
        <p:nvPicPr>
          <p:cNvPr id="37" name="Picture 36"/>
          <p:cNvPicPr/>
          <p:nvPr/>
        </p:nvPicPr>
        <p:blipFill>
          <a:blip r:embed="rId2"/>
          <a:stretch/>
        </p:blipFill>
        <p:spPr>
          <a:xfrm>
            <a:off x="2077920" y="1604520"/>
            <a:ext cx="4987080" cy="3977280"/>
          </a:xfrm>
          <a:prstGeom prst="rect">
            <a:avLst/>
          </a:prstGeom>
          <a:ln>
            <a:noFill/>
          </a:ln>
        </p:spPr>
      </p:pic>
      <p:pic>
        <p:nvPicPr>
          <p:cNvPr id="38" name="Picture 37"/>
          <p:cNvPicPr/>
          <p:nvPr/>
        </p:nvPicPr>
        <p:blipFill>
          <a:blip r:embed="rId2"/>
          <a:stretch/>
        </p:blipFill>
        <p:spPr>
          <a:xfrm>
            <a:off x="2077920" y="1604520"/>
            <a:ext cx="4987080" cy="3977280"/>
          </a:xfrm>
          <a:prstGeom prst="rect">
            <a:avLst/>
          </a:prstGeom>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5"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7"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49"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50" name="PlaceHolder 3"/>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1"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2"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4"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55" name="PlaceHolder 3"/>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56" name="PlaceHolder 4"/>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58"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59"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60"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1"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2"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63"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64" name="PlaceHolder 4"/>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6" name="PlaceHolder 2"/>
          <p:cNvSpPr>
            <a:spLocks noGrp="1"/>
          </p:cNvSpPr>
          <p:nvPr>
            <p:ph type="body"/>
          </p:nvPr>
        </p:nvSpPr>
        <p:spPr>
          <a:xfrm>
            <a:off x="457200" y="160452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67" name="PlaceHolder 3"/>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69"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70"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71"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72" name="PlaceHolder 5"/>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74"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75" name="PlaceHolder 3"/>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pic>
        <p:nvPicPr>
          <p:cNvPr id="76" name="Picture 75"/>
          <p:cNvPicPr/>
          <p:nvPr/>
        </p:nvPicPr>
        <p:blipFill>
          <a:blip r:embed="rId2"/>
          <a:stretch/>
        </p:blipFill>
        <p:spPr>
          <a:xfrm>
            <a:off x="2077920" y="1604520"/>
            <a:ext cx="4987080" cy="3977280"/>
          </a:xfrm>
          <a:prstGeom prst="rect">
            <a:avLst/>
          </a:prstGeom>
          <a:ln>
            <a:noFill/>
          </a:ln>
        </p:spPr>
      </p:pic>
      <p:pic>
        <p:nvPicPr>
          <p:cNvPr id="77" name="Picture 76"/>
          <p:cNvPicPr/>
          <p:nvPr/>
        </p:nvPicPr>
        <p:blipFill>
          <a:blip r:embed="rId2"/>
          <a:stretch/>
        </p:blipFill>
        <p:spPr>
          <a:xfrm>
            <a:off x="2077920" y="1604520"/>
            <a:ext cx="4987080" cy="3977280"/>
          </a:xfrm>
          <a:prstGeom prst="rect">
            <a:avLst/>
          </a:prstGeom>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1"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2"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3"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4"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8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6"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87" name="PlaceHolder 3"/>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8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8"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89"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91"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92" name="PlaceHolder 3"/>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93" name="PlaceHolder 4"/>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9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95"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96"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97"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9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99"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00"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01" name="PlaceHolder 4"/>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3" name="PlaceHolder 2"/>
          <p:cNvSpPr>
            <a:spLocks noGrp="1"/>
          </p:cNvSpPr>
          <p:nvPr>
            <p:ph type="body"/>
          </p:nvPr>
        </p:nvSpPr>
        <p:spPr>
          <a:xfrm>
            <a:off x="457200" y="160452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04" name="PlaceHolder 3"/>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6"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07"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08"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09" name="PlaceHolder 5"/>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11"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12" name="PlaceHolder 3"/>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pic>
        <p:nvPicPr>
          <p:cNvPr id="113" name="Picture 112"/>
          <p:cNvPicPr/>
          <p:nvPr/>
        </p:nvPicPr>
        <p:blipFill>
          <a:blip r:embed="rId2"/>
          <a:stretch/>
        </p:blipFill>
        <p:spPr>
          <a:xfrm>
            <a:off x="2077920" y="1604520"/>
            <a:ext cx="4987080" cy="3977280"/>
          </a:xfrm>
          <a:prstGeom prst="rect">
            <a:avLst/>
          </a:prstGeom>
          <a:ln>
            <a:noFill/>
          </a:ln>
        </p:spPr>
      </p:pic>
      <p:pic>
        <p:nvPicPr>
          <p:cNvPr id="114" name="Picture 113"/>
          <p:cNvPicPr/>
          <p:nvPr/>
        </p:nvPicPr>
        <p:blipFill>
          <a:blip r:embed="rId2"/>
          <a:stretch/>
        </p:blipFill>
        <p:spPr>
          <a:xfrm>
            <a:off x="2077920" y="1604520"/>
            <a:ext cx="4987080" cy="3977280"/>
          </a:xfrm>
          <a:prstGeom prst="rect">
            <a:avLst/>
          </a:prstGeom>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1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19"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20"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1"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0"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1" name="PlaceHolder 3"/>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2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3"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24" name="PlaceHolder 3"/>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26"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27"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28"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29" name="PlaceHolder 3"/>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30" name="PlaceHolder 4"/>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31"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2"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33"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34"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3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36"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37"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38" name="PlaceHolder 4"/>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3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0" name="PlaceHolder 2"/>
          <p:cNvSpPr>
            <a:spLocks noGrp="1"/>
          </p:cNvSpPr>
          <p:nvPr>
            <p:ph type="body"/>
          </p:nvPr>
        </p:nvSpPr>
        <p:spPr>
          <a:xfrm>
            <a:off x="457200" y="160452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41" name="PlaceHolder 3"/>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4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3"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44"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45"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46" name="PlaceHolder 5"/>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47"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48"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49" name="PlaceHolder 3"/>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pic>
        <p:nvPicPr>
          <p:cNvPr id="150" name="Picture 149"/>
          <p:cNvPicPr/>
          <p:nvPr/>
        </p:nvPicPr>
        <p:blipFill>
          <a:blip r:embed="rId2"/>
          <a:stretch/>
        </p:blipFill>
        <p:spPr>
          <a:xfrm>
            <a:off x="2077920" y="1604520"/>
            <a:ext cx="4987080" cy="3977280"/>
          </a:xfrm>
          <a:prstGeom prst="rect">
            <a:avLst/>
          </a:prstGeom>
          <a:ln>
            <a:noFill/>
          </a:ln>
        </p:spPr>
      </p:pic>
      <p:pic>
        <p:nvPicPr>
          <p:cNvPr id="151" name="Picture 150"/>
          <p:cNvPicPr/>
          <p:nvPr/>
        </p:nvPicPr>
        <p:blipFill>
          <a:blip r:embed="rId2"/>
          <a:stretch/>
        </p:blipFill>
        <p:spPr>
          <a:xfrm>
            <a:off x="2077920" y="1604520"/>
            <a:ext cx="4987080" cy="3977280"/>
          </a:xfrm>
          <a:prstGeom prst="rect">
            <a:avLst/>
          </a:prstGeom>
          <a:ln>
            <a:noFill/>
          </a:ln>
        </p:spPr>
      </p:pic>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5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6"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57"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8"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5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0"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61" name="PlaceHolder 3"/>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6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63"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5"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66" name="PlaceHolder 3"/>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67" name="PlaceHolder 4"/>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6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69"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70"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71"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7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73"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74"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75" name="PlaceHolder 4"/>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76"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77" name="PlaceHolder 2"/>
          <p:cNvSpPr>
            <a:spLocks noGrp="1"/>
          </p:cNvSpPr>
          <p:nvPr>
            <p:ph type="body"/>
          </p:nvPr>
        </p:nvSpPr>
        <p:spPr>
          <a:xfrm>
            <a:off x="457200" y="160452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78" name="PlaceHolder 3"/>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7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80"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81"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82"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83" name="PlaceHolder 5"/>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85"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86" name="PlaceHolder 3"/>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pic>
        <p:nvPicPr>
          <p:cNvPr id="187" name="Picture 186"/>
          <p:cNvPicPr/>
          <p:nvPr/>
        </p:nvPicPr>
        <p:blipFill>
          <a:blip r:embed="rId2"/>
          <a:stretch/>
        </p:blipFill>
        <p:spPr>
          <a:xfrm>
            <a:off x="2077920" y="1604520"/>
            <a:ext cx="4987080" cy="3977280"/>
          </a:xfrm>
          <a:prstGeom prst="rect">
            <a:avLst/>
          </a:prstGeom>
          <a:ln>
            <a:noFill/>
          </a:ln>
        </p:spPr>
      </p:pic>
      <p:pic>
        <p:nvPicPr>
          <p:cNvPr id="188" name="Picture 187"/>
          <p:cNvPicPr/>
          <p:nvPr/>
        </p:nvPicPr>
        <p:blipFill>
          <a:blip r:embed="rId2"/>
          <a:stretch/>
        </p:blipFill>
        <p:spPr>
          <a:xfrm>
            <a:off x="2077920" y="1604520"/>
            <a:ext cx="4987080" cy="3977280"/>
          </a:xfrm>
          <a:prstGeom prst="rect">
            <a:avLst/>
          </a:prstGeom>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9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3"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9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5"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96"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7"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98" name="PlaceHolder 3"/>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9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00"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02"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03" name="PlaceHolder 3"/>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04" name="PlaceHolder 4"/>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06"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07"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08"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10"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11"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12" name="PlaceHolder 4"/>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5"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6" name="PlaceHolder 3"/>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17" name="PlaceHolder 4"/>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13"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14" name="PlaceHolder 2"/>
          <p:cNvSpPr>
            <a:spLocks noGrp="1"/>
          </p:cNvSpPr>
          <p:nvPr>
            <p:ph type="body"/>
          </p:nvPr>
        </p:nvSpPr>
        <p:spPr>
          <a:xfrm>
            <a:off x="457200" y="160452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15" name="PlaceHolder 3"/>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16"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17"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18"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19"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20" name="PlaceHolder 5"/>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21"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22"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23" name="PlaceHolder 3"/>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pic>
        <p:nvPicPr>
          <p:cNvPr id="224" name="Picture 223"/>
          <p:cNvPicPr/>
          <p:nvPr/>
        </p:nvPicPr>
        <p:blipFill>
          <a:blip r:embed="rId2"/>
          <a:stretch/>
        </p:blipFill>
        <p:spPr>
          <a:xfrm>
            <a:off x="2077920" y="1604520"/>
            <a:ext cx="4987080" cy="3977280"/>
          </a:xfrm>
          <a:prstGeom prst="rect">
            <a:avLst/>
          </a:prstGeom>
          <a:ln>
            <a:noFill/>
          </a:ln>
        </p:spPr>
      </p:pic>
      <p:pic>
        <p:nvPicPr>
          <p:cNvPr id="225" name="Picture 224"/>
          <p:cNvPicPr/>
          <p:nvPr/>
        </p:nvPicPr>
        <p:blipFill>
          <a:blip r:embed="rId2"/>
          <a:stretch/>
        </p:blipFill>
        <p:spPr>
          <a:xfrm>
            <a:off x="2077920" y="1604520"/>
            <a:ext cx="4987080" cy="3977280"/>
          </a:xfrm>
          <a:prstGeom prst="rect">
            <a:avLst/>
          </a:prstGeom>
          <a:ln>
            <a:noFill/>
          </a:ln>
        </p:spPr>
      </p:pic>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231"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2"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233"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4"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23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6"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37" name="PlaceHolder 3"/>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3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239" name="PlaceHolder 1"/>
          <p:cNvSpPr>
            <a:spLocks noGrp="1"/>
          </p:cNvSpPr>
          <p:nvPr>
            <p:ph type="subTitle"/>
          </p:nvPr>
        </p:nvSpPr>
        <p:spPr>
          <a:xfrm>
            <a:off x="457200" y="273600"/>
            <a:ext cx="8229240" cy="5307840"/>
          </a:xfrm>
          <a:prstGeom prst="rect">
            <a:avLst/>
          </a:prstGeom>
        </p:spPr>
        <p:txBody>
          <a:bodyPr lIns="0" tIns="0" rIns="0" bIns="0" anchor="ctr"/>
          <a:lstStyle/>
          <a:p>
            <a:pPr algn="ctr"/>
            <a:endParaRPr lang="en-GB" sz="3200" b="0" strike="noStrike" spc="-1">
              <a:solidFill>
                <a:srgbClr val="000000"/>
              </a:solidFill>
              <a:uFill>
                <a:solidFill>
                  <a:srgbClr val="FFFFFF"/>
                </a:solidFill>
              </a:uFill>
              <a:latin typeface="Arial"/>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240"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41"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42" name="PlaceHolder 3"/>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43" name="PlaceHolder 4"/>
          <p:cNvSpPr>
            <a:spLocks noGrp="1"/>
          </p:cNvSpPr>
          <p:nvPr>
            <p:ph type="body"/>
          </p:nvPr>
        </p:nvSpPr>
        <p:spPr>
          <a:xfrm>
            <a:off x="467424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19"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0"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1"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44"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45" name="PlaceHolder 2"/>
          <p:cNvSpPr>
            <a:spLocks noGrp="1"/>
          </p:cNvSpPr>
          <p:nvPr>
            <p:ph type="body"/>
          </p:nvPr>
        </p:nvSpPr>
        <p:spPr>
          <a:xfrm>
            <a:off x="457200" y="1604520"/>
            <a:ext cx="401580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46"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47"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8"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49"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50"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51" name="PlaceHolder 4"/>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5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53" name="PlaceHolder 2"/>
          <p:cNvSpPr>
            <a:spLocks noGrp="1"/>
          </p:cNvSpPr>
          <p:nvPr>
            <p:ph type="body"/>
          </p:nvPr>
        </p:nvSpPr>
        <p:spPr>
          <a:xfrm>
            <a:off x="457200" y="160452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54" name="PlaceHolder 3"/>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55"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56"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57"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58" name="PlaceHolder 4"/>
          <p:cNvSpPr>
            <a:spLocks noGrp="1"/>
          </p:cNvSpPr>
          <p:nvPr>
            <p:ph type="body"/>
          </p:nvPr>
        </p:nvSpPr>
        <p:spPr>
          <a:xfrm>
            <a:off x="467424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59" name="PlaceHolder 5"/>
          <p:cNvSpPr>
            <a:spLocks noGrp="1"/>
          </p:cNvSpPr>
          <p:nvPr>
            <p:ph type="body"/>
          </p:nvPr>
        </p:nvSpPr>
        <p:spPr>
          <a:xfrm>
            <a:off x="457200" y="368208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60"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61" name="PlaceHolder 2"/>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62" name="PlaceHolder 3"/>
          <p:cNvSpPr>
            <a:spLocks noGrp="1"/>
          </p:cNvSpPr>
          <p:nvPr>
            <p:ph type="body"/>
          </p:nvPr>
        </p:nvSpPr>
        <p:spPr>
          <a:xfrm>
            <a:off x="457200" y="1604520"/>
            <a:ext cx="8229240" cy="397728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pic>
        <p:nvPicPr>
          <p:cNvPr id="263" name="Picture 262"/>
          <p:cNvPicPr/>
          <p:nvPr/>
        </p:nvPicPr>
        <p:blipFill>
          <a:blip r:embed="rId2"/>
          <a:stretch/>
        </p:blipFill>
        <p:spPr>
          <a:xfrm>
            <a:off x="2077920" y="1604520"/>
            <a:ext cx="4987080" cy="3977280"/>
          </a:xfrm>
          <a:prstGeom prst="rect">
            <a:avLst/>
          </a:prstGeom>
          <a:ln>
            <a:noFill/>
          </a:ln>
        </p:spPr>
      </p:pic>
      <p:pic>
        <p:nvPicPr>
          <p:cNvPr id="264" name="Picture 263"/>
          <p:cNvPicPr/>
          <p:nvPr/>
        </p:nvPicPr>
        <p:blipFill>
          <a:blip r:embed="rId2"/>
          <a:stretch/>
        </p:blipFill>
        <p:spPr>
          <a:xfrm>
            <a:off x="2077920" y="1604520"/>
            <a:ext cx="4987080" cy="3977280"/>
          </a:xfrm>
          <a:prstGeom prst="rect">
            <a:avLst/>
          </a:prstGeom>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457200" y="273600"/>
            <a:ext cx="8229240" cy="1144800"/>
          </a:xfrm>
          <a:prstGeom prst="rect">
            <a:avLst/>
          </a:prstGeom>
        </p:spPr>
        <p:txBody>
          <a:bodyPr lIns="0" tIns="0" rIns="0" bIns="0" anchor="ctr"/>
          <a:lstStyle/>
          <a:p>
            <a:endParaRPr lang="en-US" sz="1800" b="0" strike="noStrike" spc="-1">
              <a:solidFill>
                <a:srgbClr val="000000"/>
              </a:solidFill>
              <a:uFill>
                <a:solidFill>
                  <a:srgbClr val="FFFFFF"/>
                </a:solidFill>
              </a:uFill>
              <a:latin typeface="Calibri"/>
            </a:endParaRPr>
          </a:p>
        </p:txBody>
      </p:sp>
      <p:sp>
        <p:nvSpPr>
          <p:cNvPr id="23" name="PlaceHolder 2"/>
          <p:cNvSpPr>
            <a:spLocks noGrp="1"/>
          </p:cNvSpPr>
          <p:nvPr>
            <p:ph type="body"/>
          </p:nvPr>
        </p:nvSpPr>
        <p:spPr>
          <a:xfrm>
            <a:off x="45720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4" name="PlaceHolder 3"/>
          <p:cNvSpPr>
            <a:spLocks noGrp="1"/>
          </p:cNvSpPr>
          <p:nvPr>
            <p:ph type="body"/>
          </p:nvPr>
        </p:nvSpPr>
        <p:spPr>
          <a:xfrm>
            <a:off x="4674240" y="1604520"/>
            <a:ext cx="401580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
        <p:nvSpPr>
          <p:cNvPr id="25" name="PlaceHolder 4"/>
          <p:cNvSpPr>
            <a:spLocks noGrp="1"/>
          </p:cNvSpPr>
          <p:nvPr>
            <p:ph type="body"/>
          </p:nvPr>
        </p:nvSpPr>
        <p:spPr>
          <a:xfrm>
            <a:off x="457200" y="3682080"/>
            <a:ext cx="8229240" cy="1896840"/>
          </a:xfrm>
          <a:prstGeom prst="rect">
            <a:avLst/>
          </a:prstGeom>
        </p:spPr>
        <p:txBody>
          <a:bodyPr lIns="0" tIns="0" rIns="0" bIns="0"/>
          <a:lstStyle/>
          <a:p>
            <a:endParaRPr lang="en-US" sz="3200" b="0" strike="noStrike" spc="-1">
              <a:solidFill>
                <a:srgbClr val="000000"/>
              </a:solidFill>
              <a:uFill>
                <a:solidFill>
                  <a:srgbClr val="FFFFFF"/>
                </a:solidFill>
              </a:u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13" Type="http://schemas.openxmlformats.org/officeDocument/2006/relationships/theme" Target="../theme/theme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slideLayout" Target="../slideLayouts/slideLayout48.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 Id="rId14" Type="http://schemas.openxmlformats.org/officeDocument/2006/relationships/image" Target="../media/image2.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5.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2.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theme" Target="../theme/theme6.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image" Target="../media/image2.png"/></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theme" Target="../theme/theme7.xml"/><Relationship Id="rId3" Type="http://schemas.openxmlformats.org/officeDocument/2006/relationships/slideLayout" Target="../slideLayouts/slideLayout75.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2" Type="http://schemas.openxmlformats.org/officeDocument/2006/relationships/slideLayout" Target="../slideLayouts/slideLayout74.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5" Type="http://schemas.openxmlformats.org/officeDocument/2006/relationships/slideLayout" Target="../slideLayouts/slideLayout77.xml"/><Relationship Id="rId10" Type="http://schemas.openxmlformats.org/officeDocument/2006/relationships/slideLayout" Target="../slideLayouts/slideLayout82.xml"/><Relationship Id="rId4" Type="http://schemas.openxmlformats.org/officeDocument/2006/relationships/slideLayout" Target="../slideLayouts/slideLayout76.xml"/><Relationship Id="rId9" Type="http://schemas.openxmlformats.org/officeDocument/2006/relationships/slideLayout" Target="../slideLayouts/slideLayout8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p:spPr>
        <p:txBody>
          <a:bodyPr anchor="ctr"/>
          <a:lstStyle/>
          <a:p>
            <a:pPr algn="ctr">
              <a:lnSpc>
                <a:spcPct val="100000"/>
              </a:lnSpc>
            </a:pPr>
            <a:r>
              <a:rPr lang="en-US" sz="4400" b="0" strike="noStrike" spc="-1">
                <a:solidFill>
                  <a:srgbClr val="000000"/>
                </a:solidFill>
                <a:uFill>
                  <a:solidFill>
                    <a:srgbClr val="FFFFFF"/>
                  </a:solidFill>
                </a:uFill>
                <a:latin typeface="Calibri"/>
              </a:rPr>
              <a:t>Click to edit Master title style</a:t>
            </a:r>
            <a:endParaRPr lang="en-US" sz="1800" b="0" strike="noStrike" spc="-1">
              <a:solidFill>
                <a:srgbClr val="000000"/>
              </a:solidFill>
              <a:uFill>
                <a:solidFill>
                  <a:srgbClr val="FFFFFF"/>
                </a:solidFill>
              </a:uFill>
              <a:latin typeface="Calibri"/>
            </a:endParaRPr>
          </a:p>
        </p:txBody>
      </p:sp>
      <p:sp>
        <p:nvSpPr>
          <p:cNvPr id="6" name="PlaceHolder 2"/>
          <p:cNvSpPr>
            <a:spLocks noGrp="1"/>
          </p:cNvSpPr>
          <p:nvPr>
            <p:ph type="dt"/>
          </p:nvPr>
        </p:nvSpPr>
        <p:spPr>
          <a:xfrm>
            <a:off x="457200" y="6356520"/>
            <a:ext cx="2133360" cy="364680"/>
          </a:xfrm>
          <a:prstGeom prst="rect">
            <a:avLst/>
          </a:prstGeom>
        </p:spPr>
        <p:txBody>
          <a:bodyPr anchor="ctr"/>
          <a:lstStyle/>
          <a:p>
            <a:pPr>
              <a:lnSpc>
                <a:spcPct val="100000"/>
              </a:lnSpc>
            </a:pPr>
            <a:r>
              <a:rPr lang="en-GB" sz="1200" b="0" strike="noStrike" spc="-1">
                <a:solidFill>
                  <a:srgbClr val="8B8B8B"/>
                </a:solidFill>
                <a:uFill>
                  <a:solidFill>
                    <a:srgbClr val="FFFFFF"/>
                  </a:solidFill>
                </a:uFill>
                <a:latin typeface="Calibri"/>
              </a:rPr>
              <a:t>06/06/18</a:t>
            </a:r>
            <a:endParaRPr lang="en-GB" sz="1400" b="0" strike="noStrike" spc="-1">
              <a:solidFill>
                <a:srgbClr val="000000"/>
              </a:solidFill>
              <a:uFill>
                <a:solidFill>
                  <a:srgbClr val="FFFFFF"/>
                </a:solidFill>
              </a:uFill>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lstStyle/>
          <a:p>
            <a:endParaRPr lang="en-GB" sz="2400" b="0" strike="noStrike" spc="-1">
              <a:solidFill>
                <a:srgbClr val="000000"/>
              </a:solidFill>
              <a:uFill>
                <a:solidFill>
                  <a:srgbClr val="FFFFFF"/>
                </a:solidFill>
              </a:uFill>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lstStyle/>
          <a:p>
            <a:pPr algn="r">
              <a:lnSpc>
                <a:spcPct val="100000"/>
              </a:lnSpc>
            </a:pPr>
            <a:fld id="{1DD74DB2-A4CF-4DEA-9268-32CCABAB0E46}" type="slidenum">
              <a:rPr lang="en-GB" sz="1200" b="0" strike="noStrike" spc="-1">
                <a:solidFill>
                  <a:srgbClr val="8B8B8B"/>
                </a:solidFill>
                <a:uFill>
                  <a:solidFill>
                    <a:srgbClr val="FFFFFF"/>
                  </a:solidFill>
                </a:uFill>
                <a:latin typeface="Calibri"/>
              </a:rPr>
              <a:t>‹#›</a:t>
            </a:fld>
            <a:endParaRPr lang="en-GB" sz="1400" b="0" strike="noStrike" spc="-1">
              <a:solidFill>
                <a:srgbClr val="000000"/>
              </a:solidFill>
              <a:uFill>
                <a:solidFill>
                  <a:srgbClr val="FFFFFF"/>
                </a:solidFill>
              </a:uFill>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4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20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9"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n-US" sz="4400" b="0" strike="noStrike" spc="-1">
                <a:solidFill>
                  <a:srgbClr val="000000"/>
                </a:solidFill>
                <a:uFill>
                  <a:solidFill>
                    <a:srgbClr val="FFFFFF"/>
                  </a:solidFill>
                </a:uFill>
                <a:latin typeface="Calibri"/>
              </a:rPr>
              <a:t>Click to edit Master title style</a:t>
            </a:r>
            <a:endParaRPr lang="en-US" sz="1800" b="0" strike="noStrike" spc="-1">
              <a:solidFill>
                <a:srgbClr val="000000"/>
              </a:solidFill>
              <a:uFill>
                <a:solidFill>
                  <a:srgbClr val="FFFFFF"/>
                </a:solidFill>
              </a:uFill>
              <a:latin typeface="Calibri"/>
            </a:endParaRPr>
          </a:p>
        </p:txBody>
      </p:sp>
      <p:sp>
        <p:nvSpPr>
          <p:cNvPr id="40" name="PlaceHolder 2"/>
          <p:cNvSpPr>
            <a:spLocks noGrp="1"/>
          </p:cNvSpPr>
          <p:nvPr>
            <p:ph type="body"/>
          </p:nvPr>
        </p:nvSpPr>
        <p:spPr>
          <a:xfrm>
            <a:off x="457200" y="1600200"/>
            <a:ext cx="8229240" cy="4525560"/>
          </a:xfrm>
          <a:prstGeom prst="rect">
            <a:avLst/>
          </a:prstGeom>
        </p:spPr>
        <p:txBody>
          <a:bodyPr/>
          <a:lstStyle/>
          <a:p>
            <a:pPr marL="432000" indent="-324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32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32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Sixth Outline Level</a:t>
            </a:r>
          </a:p>
          <a:p>
            <a:pPr marL="343080" indent="-342720">
              <a:lnSpc>
                <a:spcPct val="100000"/>
              </a:lnSpc>
              <a:buClr>
                <a:srgbClr val="000000"/>
              </a:buClr>
              <a:buFont typeface="Arial"/>
              <a:buChar char="•"/>
            </a:pPr>
            <a:r>
              <a:rPr lang="en-US" sz="3200" b="0" strike="noStrike" spc="-1">
                <a:solidFill>
                  <a:srgbClr val="000000"/>
                </a:solidFill>
                <a:uFill>
                  <a:solidFill>
                    <a:srgbClr val="FFFFFF"/>
                  </a:solidFill>
                </a:uFill>
                <a:latin typeface="Calibri"/>
              </a:rPr>
              <a:t>Seventh Outline LevelClick to edit Master text styles</a:t>
            </a:r>
          </a:p>
          <a:p>
            <a:pPr marL="743040" lvl="1" indent="-285480">
              <a:lnSpc>
                <a:spcPct val="100000"/>
              </a:lnSpc>
              <a:buClr>
                <a:srgbClr val="000000"/>
              </a:buClr>
              <a:buFont typeface="Arial"/>
              <a:buChar char="–"/>
            </a:pPr>
            <a:r>
              <a:rPr lang="en-US" sz="2800" b="0" strike="noStrike" spc="-1">
                <a:solidFill>
                  <a:srgbClr val="000000"/>
                </a:solidFill>
                <a:uFill>
                  <a:solidFill>
                    <a:srgbClr val="FFFFFF"/>
                  </a:solidFill>
                </a:uFill>
                <a:latin typeface="Calibri"/>
              </a:rPr>
              <a:t>Second level</a:t>
            </a:r>
            <a:endParaRPr lang="en-US" sz="3200" b="0" strike="noStrike" spc="-1">
              <a:solidFill>
                <a:srgbClr val="000000"/>
              </a:solidFill>
              <a:uFill>
                <a:solidFill>
                  <a:srgbClr val="FFFFFF"/>
                </a:solidFill>
              </a:uFill>
              <a:latin typeface="Calibri"/>
            </a:endParaRPr>
          </a:p>
          <a:p>
            <a:pPr marL="1143000" lvl="2" indent="-228240">
              <a:lnSpc>
                <a:spcPct val="100000"/>
              </a:lnSpc>
              <a:buClr>
                <a:srgbClr val="000000"/>
              </a:buClr>
              <a:buFont typeface="Arial"/>
              <a:buChar char="•"/>
            </a:pPr>
            <a:r>
              <a:rPr lang="en-US" sz="2400" b="0" strike="noStrike" spc="-1">
                <a:solidFill>
                  <a:srgbClr val="000000"/>
                </a:solidFill>
                <a:uFill>
                  <a:solidFill>
                    <a:srgbClr val="FFFFFF"/>
                  </a:solidFill>
                </a:uFill>
                <a:latin typeface="Calibri"/>
              </a:rPr>
              <a:t>Third level</a:t>
            </a:r>
            <a:endParaRPr lang="en-US" sz="3200" b="0" strike="noStrike" spc="-1">
              <a:solidFill>
                <a:srgbClr val="000000"/>
              </a:solidFill>
              <a:uFill>
                <a:solidFill>
                  <a:srgbClr val="FFFFFF"/>
                </a:solidFill>
              </a:uFill>
              <a:latin typeface="Calibri"/>
            </a:endParaRPr>
          </a:p>
          <a:p>
            <a:pPr marL="1600200" lvl="3"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Fourth level</a:t>
            </a:r>
            <a:endParaRPr lang="en-US" sz="3200" b="0" strike="noStrike" spc="-1">
              <a:solidFill>
                <a:srgbClr val="000000"/>
              </a:solidFill>
              <a:uFill>
                <a:solidFill>
                  <a:srgbClr val="FFFFFF"/>
                </a:solidFill>
              </a:uFill>
              <a:latin typeface="Calibri"/>
            </a:endParaRPr>
          </a:p>
          <a:p>
            <a:pPr marL="2057400" lvl="4" indent="-22824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Fifth level</a:t>
            </a:r>
            <a:endParaRPr lang="en-US" sz="3200" b="0" strike="noStrike" spc="-1">
              <a:solidFill>
                <a:srgbClr val="000000"/>
              </a:solidFill>
              <a:uFill>
                <a:solidFill>
                  <a:srgbClr val="FFFFFF"/>
                </a:solidFill>
              </a:uFill>
              <a:latin typeface="Calibri"/>
            </a:endParaRPr>
          </a:p>
        </p:txBody>
      </p:sp>
      <p:sp>
        <p:nvSpPr>
          <p:cNvPr id="41" name="PlaceHolder 3"/>
          <p:cNvSpPr>
            <a:spLocks noGrp="1"/>
          </p:cNvSpPr>
          <p:nvPr>
            <p:ph type="dt"/>
          </p:nvPr>
        </p:nvSpPr>
        <p:spPr>
          <a:xfrm>
            <a:off x="457200" y="6356520"/>
            <a:ext cx="2133360" cy="364680"/>
          </a:xfrm>
          <a:prstGeom prst="rect">
            <a:avLst/>
          </a:prstGeom>
        </p:spPr>
        <p:txBody>
          <a:bodyPr anchor="ctr"/>
          <a:lstStyle/>
          <a:p>
            <a:pPr>
              <a:lnSpc>
                <a:spcPct val="100000"/>
              </a:lnSpc>
            </a:pPr>
            <a:r>
              <a:rPr lang="en-GB" sz="1200" b="0" strike="noStrike" spc="-1">
                <a:solidFill>
                  <a:srgbClr val="8B8B8B"/>
                </a:solidFill>
                <a:uFill>
                  <a:solidFill>
                    <a:srgbClr val="FFFFFF"/>
                  </a:solidFill>
                </a:uFill>
                <a:latin typeface="Calibri"/>
              </a:rPr>
              <a:t>06/06/18</a:t>
            </a:r>
            <a:endParaRPr lang="en-GB" sz="1400" b="0" strike="noStrike" spc="-1">
              <a:solidFill>
                <a:srgbClr val="000000"/>
              </a:solidFill>
              <a:uFill>
                <a:solidFill>
                  <a:srgbClr val="FFFFFF"/>
                </a:solidFill>
              </a:uFill>
              <a:latin typeface="Times New Roman"/>
            </a:endParaRPr>
          </a:p>
        </p:txBody>
      </p:sp>
      <p:sp>
        <p:nvSpPr>
          <p:cNvPr id="42" name="PlaceHolder 4"/>
          <p:cNvSpPr>
            <a:spLocks noGrp="1"/>
          </p:cNvSpPr>
          <p:nvPr>
            <p:ph type="ftr"/>
          </p:nvPr>
        </p:nvSpPr>
        <p:spPr>
          <a:xfrm>
            <a:off x="3124080" y="6356520"/>
            <a:ext cx="2895120" cy="364680"/>
          </a:xfrm>
          <a:prstGeom prst="rect">
            <a:avLst/>
          </a:prstGeom>
        </p:spPr>
        <p:txBody>
          <a:bodyPr anchor="ctr"/>
          <a:lstStyle/>
          <a:p>
            <a:endParaRPr lang="en-GB" sz="2400" b="0" strike="noStrike" spc="-1">
              <a:solidFill>
                <a:srgbClr val="000000"/>
              </a:solidFill>
              <a:uFill>
                <a:solidFill>
                  <a:srgbClr val="FFFFFF"/>
                </a:solidFill>
              </a:uFill>
              <a:latin typeface="Times New Roman"/>
            </a:endParaRPr>
          </a:p>
        </p:txBody>
      </p:sp>
      <p:sp>
        <p:nvSpPr>
          <p:cNvPr id="43"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0DC656ED-BB8C-41E3-89DB-505C11B6114E}" type="slidenum">
              <a:rPr lang="en-GB" sz="1200" b="0" strike="noStrike" spc="-1">
                <a:solidFill>
                  <a:srgbClr val="8B8B8B"/>
                </a:solidFill>
                <a:uFill>
                  <a:solidFill>
                    <a:srgbClr val="FFFFFF"/>
                  </a:solidFill>
                </a:uFill>
                <a:latin typeface="Calibri"/>
              </a:rPr>
              <a:t>‹#›</a:t>
            </a:fld>
            <a:endParaRPr lang="en-GB" sz="1400" b="0" strike="noStrike" spc="-1">
              <a:solidFill>
                <a:srgbClr val="000000"/>
              </a:solidFill>
              <a:uFill>
                <a:solidFill>
                  <a:srgbClr val="FFFFFF"/>
                </a:solidFill>
              </a:uFill>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8" name="Picture 9"/>
          <p:cNvPicPr/>
          <p:nvPr/>
        </p:nvPicPr>
        <p:blipFill>
          <a:blip r:embed="rId14"/>
          <a:stretch/>
        </p:blipFill>
        <p:spPr>
          <a:xfrm>
            <a:off x="-27720" y="-4320"/>
            <a:ext cx="9199440" cy="1170000"/>
          </a:xfrm>
          <a:prstGeom prst="rect">
            <a:avLst/>
          </a:prstGeom>
          <a:ln>
            <a:noFill/>
          </a:ln>
        </p:spPr>
      </p:pic>
      <p:sp>
        <p:nvSpPr>
          <p:cNvPr id="79" name="PlaceHolder 1"/>
          <p:cNvSpPr>
            <a:spLocks noGrp="1"/>
          </p:cNvSpPr>
          <p:nvPr>
            <p:ph type="title"/>
          </p:nvPr>
        </p:nvSpPr>
        <p:spPr>
          <a:xfrm>
            <a:off x="457200" y="273600"/>
            <a:ext cx="8229240" cy="1144800"/>
          </a:xfrm>
          <a:prstGeom prst="rect">
            <a:avLst/>
          </a:prstGeom>
        </p:spPr>
        <p:txBody>
          <a:bodyPr lIns="0" tIns="0" rIns="0" bIns="0" anchor="ctr"/>
          <a:lstStyle/>
          <a:p>
            <a:r>
              <a:rPr lang="en-US" sz="1800" b="0" strike="noStrike" spc="-1">
                <a:solidFill>
                  <a:srgbClr val="000000"/>
                </a:solidFill>
                <a:uFill>
                  <a:solidFill>
                    <a:srgbClr val="FFFFFF"/>
                  </a:solidFill>
                </a:uFill>
                <a:latin typeface="Calibri"/>
              </a:rPr>
              <a:t>Click to edit the title text format</a:t>
            </a:r>
          </a:p>
        </p:txBody>
      </p:sp>
      <p:sp>
        <p:nvSpPr>
          <p:cNvPr id="80"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4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20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15" name="Picture 9"/>
          <p:cNvPicPr/>
          <p:nvPr/>
        </p:nvPicPr>
        <p:blipFill>
          <a:blip r:embed="rId14"/>
          <a:stretch/>
        </p:blipFill>
        <p:spPr>
          <a:xfrm>
            <a:off x="-27720" y="-4320"/>
            <a:ext cx="9199440" cy="1170000"/>
          </a:xfrm>
          <a:prstGeom prst="rect">
            <a:avLst/>
          </a:prstGeom>
          <a:ln>
            <a:noFill/>
          </a:ln>
        </p:spPr>
      </p:pic>
      <p:sp>
        <p:nvSpPr>
          <p:cNvPr id="116" name="PlaceHolder 1"/>
          <p:cNvSpPr>
            <a:spLocks noGrp="1"/>
          </p:cNvSpPr>
          <p:nvPr>
            <p:ph type="title"/>
          </p:nvPr>
        </p:nvSpPr>
        <p:spPr>
          <a:xfrm>
            <a:off x="457200" y="273600"/>
            <a:ext cx="8229240" cy="1144800"/>
          </a:xfrm>
          <a:prstGeom prst="rect">
            <a:avLst/>
          </a:prstGeom>
        </p:spPr>
        <p:txBody>
          <a:bodyPr lIns="0" tIns="0" rIns="0" bIns="0" anchor="ctr"/>
          <a:lstStyle/>
          <a:p>
            <a:r>
              <a:rPr lang="en-US" sz="1800" b="0" strike="noStrike" spc="-1">
                <a:solidFill>
                  <a:srgbClr val="000000"/>
                </a:solidFill>
                <a:uFill>
                  <a:solidFill>
                    <a:srgbClr val="FFFFFF"/>
                  </a:solidFill>
                </a:uFill>
                <a:latin typeface="Calibri"/>
              </a:rPr>
              <a:t>Click to edit the title text format</a:t>
            </a:r>
          </a:p>
        </p:txBody>
      </p:sp>
      <p:sp>
        <p:nvSpPr>
          <p:cNvPr id="117"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4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20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52" name="Picture 9"/>
          <p:cNvPicPr/>
          <p:nvPr/>
        </p:nvPicPr>
        <p:blipFill>
          <a:blip r:embed="rId14"/>
          <a:stretch/>
        </p:blipFill>
        <p:spPr>
          <a:xfrm>
            <a:off x="-27720" y="-4320"/>
            <a:ext cx="9199440" cy="1170000"/>
          </a:xfrm>
          <a:prstGeom prst="rect">
            <a:avLst/>
          </a:prstGeom>
          <a:ln>
            <a:noFill/>
          </a:ln>
        </p:spPr>
      </p:pic>
      <p:sp>
        <p:nvSpPr>
          <p:cNvPr id="153" name="PlaceHolder 1"/>
          <p:cNvSpPr>
            <a:spLocks noGrp="1"/>
          </p:cNvSpPr>
          <p:nvPr>
            <p:ph type="title"/>
          </p:nvPr>
        </p:nvSpPr>
        <p:spPr>
          <a:xfrm>
            <a:off x="457200" y="273600"/>
            <a:ext cx="8229240" cy="1144800"/>
          </a:xfrm>
          <a:prstGeom prst="rect">
            <a:avLst/>
          </a:prstGeom>
        </p:spPr>
        <p:txBody>
          <a:bodyPr lIns="0" tIns="0" rIns="0" bIns="0" anchor="ctr"/>
          <a:lstStyle/>
          <a:p>
            <a:r>
              <a:rPr lang="en-US" sz="1800" b="0" strike="noStrike" spc="-1">
                <a:solidFill>
                  <a:srgbClr val="000000"/>
                </a:solidFill>
                <a:uFill>
                  <a:solidFill>
                    <a:srgbClr val="FFFFFF"/>
                  </a:solidFill>
                </a:uFill>
                <a:latin typeface="Calibri"/>
              </a:rPr>
              <a:t>Click to edit the title text format</a:t>
            </a:r>
          </a:p>
        </p:txBody>
      </p:sp>
      <p:sp>
        <p:nvSpPr>
          <p:cNvPr id="154"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4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20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9" name="Picture 9"/>
          <p:cNvPicPr/>
          <p:nvPr/>
        </p:nvPicPr>
        <p:blipFill>
          <a:blip r:embed="rId14"/>
          <a:stretch/>
        </p:blipFill>
        <p:spPr>
          <a:xfrm>
            <a:off x="-27720" y="-4320"/>
            <a:ext cx="9199440" cy="1170000"/>
          </a:xfrm>
          <a:prstGeom prst="rect">
            <a:avLst/>
          </a:prstGeom>
          <a:ln>
            <a:noFill/>
          </a:ln>
        </p:spPr>
      </p:pic>
      <p:sp>
        <p:nvSpPr>
          <p:cNvPr id="190" name="PlaceHolder 1"/>
          <p:cNvSpPr>
            <a:spLocks noGrp="1"/>
          </p:cNvSpPr>
          <p:nvPr>
            <p:ph type="title"/>
          </p:nvPr>
        </p:nvSpPr>
        <p:spPr>
          <a:xfrm>
            <a:off x="457200" y="273600"/>
            <a:ext cx="8229240" cy="1144800"/>
          </a:xfrm>
          <a:prstGeom prst="rect">
            <a:avLst/>
          </a:prstGeom>
        </p:spPr>
        <p:txBody>
          <a:bodyPr lIns="0" tIns="0" rIns="0" bIns="0" anchor="ctr"/>
          <a:lstStyle/>
          <a:p>
            <a:r>
              <a:rPr lang="en-US" sz="1800" b="0" strike="noStrike" spc="-1">
                <a:solidFill>
                  <a:srgbClr val="000000"/>
                </a:solidFill>
                <a:uFill>
                  <a:solidFill>
                    <a:srgbClr val="FFFFFF"/>
                  </a:solidFill>
                </a:uFill>
                <a:latin typeface="Calibri"/>
              </a:rPr>
              <a:t>Click to edit the title text format</a:t>
            </a:r>
          </a:p>
        </p:txBody>
      </p:sp>
      <p:sp>
        <p:nvSpPr>
          <p:cNvPr id="191" name="PlaceHolder 2"/>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4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20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6" name="PlaceHolder 1"/>
          <p:cNvSpPr>
            <a:spLocks noGrp="1"/>
          </p:cNvSpPr>
          <p:nvPr>
            <p:ph type="dt"/>
          </p:nvPr>
        </p:nvSpPr>
        <p:spPr>
          <a:xfrm>
            <a:off x="457200" y="6356520"/>
            <a:ext cx="2133360" cy="364680"/>
          </a:xfrm>
          <a:prstGeom prst="rect">
            <a:avLst/>
          </a:prstGeom>
        </p:spPr>
        <p:txBody>
          <a:bodyPr anchor="ctr"/>
          <a:lstStyle/>
          <a:p>
            <a:pPr>
              <a:lnSpc>
                <a:spcPct val="100000"/>
              </a:lnSpc>
            </a:pPr>
            <a:r>
              <a:rPr lang="en-GB" sz="1200" b="0" strike="noStrike" spc="-1">
                <a:solidFill>
                  <a:srgbClr val="8B8B8B"/>
                </a:solidFill>
                <a:uFill>
                  <a:solidFill>
                    <a:srgbClr val="FFFFFF"/>
                  </a:solidFill>
                </a:uFill>
                <a:latin typeface="Calibri"/>
              </a:rPr>
              <a:t>06/06/18</a:t>
            </a:r>
            <a:endParaRPr lang="en-GB" sz="1400" b="0" strike="noStrike" spc="-1">
              <a:solidFill>
                <a:srgbClr val="000000"/>
              </a:solidFill>
              <a:uFill>
                <a:solidFill>
                  <a:srgbClr val="FFFFFF"/>
                </a:solidFill>
              </a:uFill>
              <a:latin typeface="Times New Roman"/>
            </a:endParaRPr>
          </a:p>
        </p:txBody>
      </p:sp>
      <p:sp>
        <p:nvSpPr>
          <p:cNvPr id="227" name="PlaceHolder 2"/>
          <p:cNvSpPr>
            <a:spLocks noGrp="1"/>
          </p:cNvSpPr>
          <p:nvPr>
            <p:ph type="ftr"/>
          </p:nvPr>
        </p:nvSpPr>
        <p:spPr>
          <a:xfrm>
            <a:off x="3124080" y="6356520"/>
            <a:ext cx="2895120" cy="364680"/>
          </a:xfrm>
          <a:prstGeom prst="rect">
            <a:avLst/>
          </a:prstGeom>
        </p:spPr>
        <p:txBody>
          <a:bodyPr anchor="ctr"/>
          <a:lstStyle/>
          <a:p>
            <a:endParaRPr lang="en-GB" sz="2400" b="0" strike="noStrike" spc="-1">
              <a:solidFill>
                <a:srgbClr val="000000"/>
              </a:solidFill>
              <a:uFill>
                <a:solidFill>
                  <a:srgbClr val="FFFFFF"/>
                </a:solidFill>
              </a:uFill>
              <a:latin typeface="Times New Roman"/>
            </a:endParaRPr>
          </a:p>
        </p:txBody>
      </p:sp>
      <p:sp>
        <p:nvSpPr>
          <p:cNvPr id="228" name="PlaceHolder 3"/>
          <p:cNvSpPr>
            <a:spLocks noGrp="1"/>
          </p:cNvSpPr>
          <p:nvPr>
            <p:ph type="sldNum"/>
          </p:nvPr>
        </p:nvSpPr>
        <p:spPr>
          <a:xfrm>
            <a:off x="6553080" y="6356520"/>
            <a:ext cx="2133360" cy="364680"/>
          </a:xfrm>
          <a:prstGeom prst="rect">
            <a:avLst/>
          </a:prstGeom>
        </p:spPr>
        <p:txBody>
          <a:bodyPr anchor="ctr"/>
          <a:lstStyle/>
          <a:p>
            <a:pPr algn="r">
              <a:lnSpc>
                <a:spcPct val="100000"/>
              </a:lnSpc>
            </a:pPr>
            <a:fld id="{BA1E8768-18C7-4877-9456-43B49C891D3A}" type="slidenum">
              <a:rPr lang="en-GB" sz="1200" b="0" strike="noStrike" spc="-1">
                <a:solidFill>
                  <a:srgbClr val="8B8B8B"/>
                </a:solidFill>
                <a:uFill>
                  <a:solidFill>
                    <a:srgbClr val="FFFFFF"/>
                  </a:solidFill>
                </a:uFill>
                <a:latin typeface="Calibri"/>
              </a:rPr>
              <a:t>‹#›</a:t>
            </a:fld>
            <a:endParaRPr lang="en-GB" sz="1400" b="0" strike="noStrike" spc="-1">
              <a:solidFill>
                <a:srgbClr val="000000"/>
              </a:solidFill>
              <a:uFill>
                <a:solidFill>
                  <a:srgbClr val="FFFFFF"/>
                </a:solidFill>
              </a:uFill>
              <a:latin typeface="Times New Roman"/>
            </a:endParaRPr>
          </a:p>
        </p:txBody>
      </p:sp>
      <p:sp>
        <p:nvSpPr>
          <p:cNvPr id="229" name="PlaceHolder 4"/>
          <p:cNvSpPr>
            <a:spLocks noGrp="1"/>
          </p:cNvSpPr>
          <p:nvPr>
            <p:ph type="title"/>
          </p:nvPr>
        </p:nvSpPr>
        <p:spPr>
          <a:xfrm>
            <a:off x="457200" y="273600"/>
            <a:ext cx="8229240" cy="1144800"/>
          </a:xfrm>
          <a:prstGeom prst="rect">
            <a:avLst/>
          </a:prstGeom>
        </p:spPr>
        <p:txBody>
          <a:bodyPr lIns="0" tIns="0" rIns="0" bIns="0" anchor="ctr"/>
          <a:lstStyle/>
          <a:p>
            <a:r>
              <a:rPr lang="en-US" sz="1800" b="0" strike="noStrike" spc="-1">
                <a:solidFill>
                  <a:srgbClr val="000000"/>
                </a:solidFill>
                <a:uFill>
                  <a:solidFill>
                    <a:srgbClr val="FFFFFF"/>
                  </a:solidFill>
                </a:uFill>
                <a:latin typeface="Calibri"/>
              </a:rPr>
              <a:t>Click to edit the title text format</a:t>
            </a:r>
          </a:p>
        </p:txBody>
      </p:sp>
      <p:sp>
        <p:nvSpPr>
          <p:cNvPr id="230" name="PlaceHolder 5"/>
          <p:cNvSpPr>
            <a:spLocks noGrp="1"/>
          </p:cNvSpPr>
          <p:nvPr>
            <p:ph type="body"/>
          </p:nvPr>
        </p:nvSpPr>
        <p:spPr>
          <a:xfrm>
            <a:off x="457200" y="1604520"/>
            <a:ext cx="8229240" cy="3977280"/>
          </a:xfrm>
          <a:prstGeom prst="rect">
            <a:avLst/>
          </a:prstGeom>
        </p:spPr>
        <p:txBody>
          <a:bodyPr lIns="0" tIns="0" rIns="0" bIns="0"/>
          <a:lstStyle/>
          <a:p>
            <a:pPr marL="432000" indent="-324000">
              <a:buClr>
                <a:srgbClr val="000000"/>
              </a:buClr>
              <a:buSzPct val="45000"/>
              <a:buFont typeface="Wingdings" charset="2"/>
              <a:buChar char=""/>
            </a:pPr>
            <a:r>
              <a:rPr lang="en-US" sz="3200" b="0" strike="noStrike" spc="-1">
                <a:solidFill>
                  <a:srgbClr val="000000"/>
                </a:solidFill>
                <a:uFill>
                  <a:solidFill>
                    <a:srgbClr val="FFFFFF"/>
                  </a:solidFill>
                </a:uFill>
                <a:latin typeface="Calibri"/>
              </a:rPr>
              <a:t>Click to edit the outline text format</a:t>
            </a:r>
          </a:p>
          <a:p>
            <a:pPr marL="864000" lvl="1" indent="-324000">
              <a:buClr>
                <a:srgbClr val="000000"/>
              </a:buClr>
              <a:buSzPct val="75000"/>
              <a:buFont typeface="Symbol" charset="2"/>
              <a:buChar char=""/>
            </a:pPr>
            <a:r>
              <a:rPr lang="en-US" sz="2400" b="0" strike="noStrike" spc="-1">
                <a:solidFill>
                  <a:srgbClr val="000000"/>
                </a:solidFill>
                <a:uFill>
                  <a:solidFill>
                    <a:srgbClr val="FFFFFF"/>
                  </a:solidFill>
                </a:uFill>
                <a:latin typeface="Calibri"/>
              </a:rPr>
              <a:t>Second Outline Level</a:t>
            </a:r>
          </a:p>
          <a:p>
            <a:pPr marL="1296000" lvl="2" indent="-288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Third Outline Level</a:t>
            </a:r>
          </a:p>
          <a:p>
            <a:pPr marL="1728000" lvl="3" indent="-216000">
              <a:buClr>
                <a:srgbClr val="000000"/>
              </a:buClr>
              <a:buSzPct val="75000"/>
              <a:buFont typeface="Symbol" charset="2"/>
              <a:buChar char=""/>
            </a:pPr>
            <a:r>
              <a:rPr lang="en-US" sz="2000" b="0" strike="noStrike" spc="-1">
                <a:solidFill>
                  <a:srgbClr val="000000"/>
                </a:solidFill>
                <a:uFill>
                  <a:solidFill>
                    <a:srgbClr val="FFFFFF"/>
                  </a:solidFill>
                </a:uFill>
                <a:latin typeface="Calibri"/>
              </a:rPr>
              <a:t>Fourth Outline Level</a:t>
            </a:r>
          </a:p>
          <a:p>
            <a:pPr marL="2160000" lvl="4"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Fifth Outline Level</a:t>
            </a:r>
          </a:p>
          <a:p>
            <a:pPr marL="2592000" lvl="5"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Sixth Outline Level</a:t>
            </a:r>
          </a:p>
          <a:p>
            <a:pPr marL="3024000" lvl="6" indent="-216000">
              <a:buClr>
                <a:srgbClr val="000000"/>
              </a:buClr>
              <a:buSzPct val="45000"/>
              <a:buFont typeface="Wingdings" charset="2"/>
              <a:buChar char=""/>
            </a:pPr>
            <a:r>
              <a:rPr lang="en-US" sz="2000" b="0" strike="noStrike" spc="-1">
                <a:solidFill>
                  <a:srgbClr val="000000"/>
                </a:solidFill>
                <a:uFill>
                  <a:solidFill>
                    <a:srgbClr val="FFFFFF"/>
                  </a:solidFill>
                </a:u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25.xml"/><Relationship Id="rId4" Type="http://schemas.openxmlformats.org/officeDocument/2006/relationships/image" Target="../media/image11.wmf"/></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37.xml"/><Relationship Id="rId6" Type="http://schemas.openxmlformats.org/officeDocument/2006/relationships/image" Target="../media/image13.png"/><Relationship Id="rId5" Type="http://schemas.openxmlformats.org/officeDocument/2006/relationships/image" Target="../media/image5.jpe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wmf"/><Relationship Id="rId1" Type="http://schemas.openxmlformats.org/officeDocument/2006/relationships/slideLayout" Target="../slideLayouts/slideLayout49.xml"/><Relationship Id="rId5" Type="http://schemas.openxmlformats.org/officeDocument/2006/relationships/image" Target="../media/image13.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9.jpeg"/><Relationship Id="rId7" Type="http://schemas.openxmlformats.org/officeDocument/2006/relationships/image" Target="../media/image18.jpeg"/><Relationship Id="rId2" Type="http://schemas.openxmlformats.org/officeDocument/2006/relationships/image" Target="../media/image16.png"/><Relationship Id="rId1" Type="http://schemas.openxmlformats.org/officeDocument/2006/relationships/slideLayout" Target="../slideLayouts/slideLayout49.xml"/><Relationship Id="rId6" Type="http://schemas.openxmlformats.org/officeDocument/2006/relationships/image" Target="../media/image8.jpeg"/><Relationship Id="rId5" Type="http://schemas.openxmlformats.org/officeDocument/2006/relationships/image" Target="../media/image15.png"/><Relationship Id="rId4" Type="http://schemas.openxmlformats.org/officeDocument/2006/relationships/image" Target="../media/image17.png"/></Relationships>
</file>

<file path=ppt/slides/_rels/slide7.xml.rels><?xml version="1.0" encoding="UTF-8" standalone="yes"?>
<Relationships xmlns="http://schemas.openxmlformats.org/package/2006/relationships"><Relationship Id="rId3" Type="http://schemas.openxmlformats.org/officeDocument/2006/relationships/image" Target="../media/image19.wmf"/><Relationship Id="rId2" Type="http://schemas.openxmlformats.org/officeDocument/2006/relationships/image" Target="../media/image9.jpeg"/><Relationship Id="rId1" Type="http://schemas.openxmlformats.org/officeDocument/2006/relationships/slideLayout" Target="../slideLayouts/slideLayout61.xml"/><Relationship Id="rId4" Type="http://schemas.openxmlformats.org/officeDocument/2006/relationships/image" Target="../media/image20.wmf"/></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1.jpeg"/><Relationship Id="rId1" Type="http://schemas.openxmlformats.org/officeDocument/2006/relationships/slideLayout" Target="../slideLayouts/slideLayout61.xml"/><Relationship Id="rId5" Type="http://schemas.openxmlformats.org/officeDocument/2006/relationships/image" Target="../media/image13.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xml"/><Relationship Id="rId1" Type="http://schemas.openxmlformats.org/officeDocument/2006/relationships/slideLayout" Target="../slideLayouts/slideLayout7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0" name="Picture 2"/>
          <p:cNvPicPr/>
          <p:nvPr/>
        </p:nvPicPr>
        <p:blipFill>
          <a:blip r:embed="rId2"/>
          <a:srcRect r="59933"/>
          <a:stretch/>
        </p:blipFill>
        <p:spPr>
          <a:xfrm>
            <a:off x="6669360" y="404640"/>
            <a:ext cx="2031480" cy="1007640"/>
          </a:xfrm>
          <a:prstGeom prst="rect">
            <a:avLst/>
          </a:prstGeom>
          <a:ln>
            <a:noFill/>
          </a:ln>
        </p:spPr>
      </p:pic>
      <p:sp>
        <p:nvSpPr>
          <p:cNvPr id="271" name="TextShape 1"/>
          <p:cNvSpPr txBox="1"/>
          <p:nvPr/>
        </p:nvSpPr>
        <p:spPr>
          <a:xfrm>
            <a:off x="611640" y="1484640"/>
            <a:ext cx="6840360" cy="893520"/>
          </a:xfrm>
          <a:prstGeom prst="rect">
            <a:avLst/>
          </a:prstGeom>
          <a:noFill/>
          <a:ln>
            <a:noFill/>
          </a:ln>
        </p:spPr>
        <p:txBody>
          <a:bodyPr anchor="ctr"/>
          <a:lstStyle/>
          <a:p>
            <a:pPr>
              <a:lnSpc>
                <a:spcPct val="100000"/>
              </a:lnSpc>
            </a:pPr>
            <a:r>
              <a:rPr lang="en-US" sz="4400" b="0" strike="noStrike" spc="-1">
                <a:solidFill>
                  <a:srgbClr val="08209A"/>
                </a:solidFill>
                <a:uFill>
                  <a:solidFill>
                    <a:srgbClr val="FFFFFF"/>
                  </a:solidFill>
                </a:uFill>
                <a:latin typeface="Calibri"/>
              </a:rPr>
              <a:t>SUPA Energy Theme</a:t>
            </a:r>
            <a:r>
              <a:rPr lang="en-US" sz="4400" b="0" strike="noStrike" spc="-1">
                <a:solidFill>
                  <a:srgbClr val="002060"/>
                </a:solidFill>
                <a:uFill>
                  <a:solidFill>
                    <a:srgbClr val="FFFFFF"/>
                  </a:solidFill>
                </a:uFill>
                <a:latin typeface="Calibri"/>
              </a:rPr>
              <a:t>
</a:t>
            </a:r>
            <a:endParaRPr lang="en-US" sz="1800" b="0" strike="noStrike" spc="-1">
              <a:solidFill>
                <a:srgbClr val="000000"/>
              </a:solidFill>
              <a:uFill>
                <a:solidFill>
                  <a:srgbClr val="FFFFFF"/>
                </a:solidFill>
              </a:uFill>
              <a:latin typeface="Calibri"/>
            </a:endParaRPr>
          </a:p>
        </p:txBody>
      </p:sp>
      <p:pic>
        <p:nvPicPr>
          <p:cNvPr id="272" name="Picture 24"/>
          <p:cNvPicPr/>
          <p:nvPr/>
        </p:nvPicPr>
        <p:blipFill>
          <a:blip r:embed="rId3"/>
          <a:srcRect l="44464" r="12610" b="12298"/>
          <a:stretch/>
        </p:blipFill>
        <p:spPr>
          <a:xfrm>
            <a:off x="6963120" y="4403880"/>
            <a:ext cx="1784880" cy="1598400"/>
          </a:xfrm>
          <a:prstGeom prst="rect">
            <a:avLst/>
          </a:prstGeom>
          <a:ln>
            <a:noFill/>
          </a:ln>
          <a:effectLst>
            <a:softEdge rad="112500"/>
          </a:effectLst>
        </p:spPr>
      </p:pic>
      <p:pic>
        <p:nvPicPr>
          <p:cNvPr id="273" name="Picture 9"/>
          <p:cNvPicPr/>
          <p:nvPr/>
        </p:nvPicPr>
        <p:blipFill>
          <a:blip r:embed="rId4"/>
          <a:stretch/>
        </p:blipFill>
        <p:spPr>
          <a:xfrm>
            <a:off x="5743800" y="2781000"/>
            <a:ext cx="2602800" cy="2041560"/>
          </a:xfrm>
          <a:prstGeom prst="rect">
            <a:avLst/>
          </a:prstGeom>
          <a:ln>
            <a:noFill/>
          </a:ln>
          <a:effectLst>
            <a:softEdge rad="112500"/>
          </a:effectLst>
        </p:spPr>
      </p:pic>
      <p:pic>
        <p:nvPicPr>
          <p:cNvPr id="274" name="Picture 2"/>
          <p:cNvPicPr/>
          <p:nvPr/>
        </p:nvPicPr>
        <p:blipFill>
          <a:blip r:embed="rId5"/>
          <a:srcRect l="9058" t="20063" r="51381" b="17276"/>
          <a:stretch/>
        </p:blipFill>
        <p:spPr>
          <a:xfrm>
            <a:off x="4572000" y="3263040"/>
            <a:ext cx="1856520" cy="2198880"/>
          </a:xfrm>
          <a:prstGeom prst="rect">
            <a:avLst/>
          </a:prstGeom>
          <a:ln>
            <a:noFill/>
          </a:ln>
          <a:effectLst>
            <a:softEdge rad="112500"/>
          </a:effectLst>
        </p:spPr>
      </p:pic>
      <p:pic>
        <p:nvPicPr>
          <p:cNvPr id="275" name="Picture 20"/>
          <p:cNvPicPr/>
          <p:nvPr/>
        </p:nvPicPr>
        <p:blipFill>
          <a:blip r:embed="rId6"/>
          <a:stretch/>
        </p:blipFill>
        <p:spPr>
          <a:xfrm>
            <a:off x="5425560" y="4662720"/>
            <a:ext cx="1699920" cy="1574280"/>
          </a:xfrm>
          <a:prstGeom prst="rect">
            <a:avLst/>
          </a:prstGeom>
          <a:ln>
            <a:noFill/>
          </a:ln>
          <a:effectLst>
            <a:softEdge rad="112500"/>
          </a:effectLst>
        </p:spPr>
      </p:pic>
      <p:pic>
        <p:nvPicPr>
          <p:cNvPr id="276" name="Picture 2"/>
          <p:cNvPicPr/>
          <p:nvPr/>
        </p:nvPicPr>
        <p:blipFill>
          <a:blip r:embed="rId7"/>
          <a:srcRect l="42600" t="12214" r="42300" b="17267"/>
          <a:stretch/>
        </p:blipFill>
        <p:spPr>
          <a:xfrm>
            <a:off x="7045200" y="3630240"/>
            <a:ext cx="1595160" cy="1245960"/>
          </a:xfrm>
          <a:prstGeom prst="rect">
            <a:avLst/>
          </a:prstGeom>
          <a:ln>
            <a:noFill/>
          </a:ln>
          <a:effectLst>
            <a:softEdge rad="112500"/>
          </a:effectLst>
        </p:spPr>
      </p:pic>
      <p:sp>
        <p:nvSpPr>
          <p:cNvPr id="277" name="CustomShape 2"/>
          <p:cNvSpPr/>
          <p:nvPr/>
        </p:nvSpPr>
        <p:spPr>
          <a:xfrm>
            <a:off x="611640" y="2277000"/>
            <a:ext cx="6616440" cy="694440"/>
          </a:xfrm>
          <a:prstGeom prst="rect">
            <a:avLst/>
          </a:prstGeom>
          <a:noFill/>
          <a:ln>
            <a:noFill/>
          </a:ln>
        </p:spPr>
        <p:style>
          <a:lnRef idx="0">
            <a:scrgbClr r="0" g="0" b="0"/>
          </a:lnRef>
          <a:fillRef idx="0">
            <a:scrgbClr r="0" g="0" b="0"/>
          </a:fillRef>
          <a:effectRef idx="0">
            <a:scrgbClr r="0" g="0" b="0"/>
          </a:effectRef>
          <a:fontRef idx="minor"/>
        </p:style>
        <p:txBody>
          <a:bodyPr/>
          <a:lstStyle/>
          <a:p>
            <a:pPr>
              <a:lnSpc>
                <a:spcPct val="100000"/>
              </a:lnSpc>
            </a:pPr>
            <a:r>
              <a:rPr lang="en-GB" sz="2000" b="1" strike="noStrike" spc="-1">
                <a:solidFill>
                  <a:srgbClr val="0D0D0D"/>
                </a:solidFill>
                <a:uFill>
                  <a:solidFill>
                    <a:srgbClr val="FFFFFF"/>
                  </a:solidFill>
                </a:uFill>
                <a:latin typeface="Calibri"/>
              </a:rPr>
              <a:t>Theme Management Committee</a:t>
            </a:r>
            <a:r>
              <a:rPr lang="en-GB" sz="2200" b="0" strike="noStrike" spc="-1">
                <a:solidFill>
                  <a:srgbClr val="0D0D0D"/>
                </a:solidFill>
                <a:uFill>
                  <a:solidFill>
                    <a:srgbClr val="FFFFFF"/>
                  </a:solidFill>
                </a:uFill>
                <a:latin typeface="Calibri"/>
              </a:rPr>
              <a:t>:</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Paul Clegg (Edinburgh) – Theme Leader</a:t>
            </a:r>
            <a:endParaRPr lang="en-GB" sz="3200" b="0" strike="noStrike" spc="-1">
              <a:solidFill>
                <a:srgbClr val="000000"/>
              </a:solidFill>
              <a:uFill>
                <a:solidFill>
                  <a:srgbClr val="FFFFFF"/>
                </a:solidFill>
              </a:uFill>
              <a:latin typeface="Arial"/>
            </a:endParaRPr>
          </a:p>
          <a:p>
            <a:pPr>
              <a:lnSpc>
                <a:spcPct val="100000"/>
              </a:lnSpc>
            </a:pP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Murilo da Silva Baptista (Aberdeen) </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Steve Reynolds (Dundee) </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David Hamilton (Glasgow) </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Tadhg O’Donovan (Heriot-Watt)</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Ifor Samuel (St. Andrews) </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Zheng-Ming Sheng (Strathclyde)</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Des Gibson (UWS) </a:t>
            </a:r>
            <a:endParaRPr lang="en-GB" sz="3200" b="0" strike="noStrike" spc="-1">
              <a:solidFill>
                <a:srgbClr val="000000"/>
              </a:solidFill>
              <a:uFill>
                <a:solidFill>
                  <a:srgbClr val="FFFFFF"/>
                </a:solidFill>
              </a:uFill>
              <a:latin typeface="Arial"/>
            </a:endParaRPr>
          </a:p>
          <a:p>
            <a:pPr>
              <a:lnSpc>
                <a:spcPct val="100000"/>
              </a:lnSpc>
            </a:pPr>
            <a:endParaRPr lang="en-GB" sz="3200" b="0" strike="noStrike" spc="-1">
              <a:solidFill>
                <a:srgbClr val="000000"/>
              </a:solidFill>
              <a:uFill>
                <a:solidFill>
                  <a:srgbClr val="FFFFFF"/>
                </a:solidFill>
              </a:uFill>
              <a:latin typeface="Arial"/>
            </a:endParaRPr>
          </a:p>
          <a:p>
            <a:pPr>
              <a:lnSpc>
                <a:spcPct val="100000"/>
              </a:lnSpc>
            </a:pPr>
            <a:r>
              <a:rPr lang="en-GB" sz="2000" b="1" strike="noStrike" spc="-1">
                <a:solidFill>
                  <a:srgbClr val="0D0D0D"/>
                </a:solidFill>
                <a:uFill>
                  <a:solidFill>
                    <a:srgbClr val="FFFFFF"/>
                  </a:solidFill>
                </a:uFill>
                <a:latin typeface="Calibri"/>
              </a:rPr>
              <a:t>Presenter:</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David French (Edinburgh)</a:t>
            </a:r>
            <a:endParaRPr lang="en-GB" sz="3200" b="0" strike="noStrike" spc="-1">
              <a:solidFill>
                <a:srgbClr val="000000"/>
              </a:solidFill>
              <a:uFill>
                <a:solidFill>
                  <a:srgbClr val="FFFFFF"/>
                </a:solidFill>
              </a:uFill>
              <a:latin typeface="Arial"/>
            </a:endParaRPr>
          </a:p>
          <a:p>
            <a:pPr>
              <a:lnSpc>
                <a:spcPct val="100000"/>
              </a:lnSpc>
            </a:pPr>
            <a:r>
              <a:rPr lang="en-GB" sz="2000" b="0" strike="noStrike" spc="-1">
                <a:solidFill>
                  <a:srgbClr val="0D0D0D"/>
                </a:solidFill>
                <a:uFill>
                  <a:solidFill>
                    <a:srgbClr val="FFFFFF"/>
                  </a:solidFill>
                </a:uFill>
                <a:latin typeface="Calibri"/>
              </a:rPr>
              <a:t> </a:t>
            </a:r>
            <a:endParaRPr lang="en-GB" sz="3200" b="0" strike="noStrike" spc="-1">
              <a:solidFill>
                <a:srgbClr val="000000"/>
              </a:solidFill>
              <a:uFill>
                <a:solidFill>
                  <a:srgbClr val="FFFFFF"/>
                </a:solidFill>
              </a:uFill>
              <a:latin typeface="Arial"/>
            </a:endParaRPr>
          </a:p>
          <a:p>
            <a:pPr>
              <a:lnSpc>
                <a:spcPct val="100000"/>
              </a:lnSpc>
            </a:pPr>
            <a:endParaRPr lang="en-GB" sz="32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 name="TextShape 1"/>
          <p:cNvSpPr txBox="1"/>
          <p:nvPr/>
        </p:nvSpPr>
        <p:spPr>
          <a:xfrm>
            <a:off x="467640" y="116640"/>
            <a:ext cx="8229240" cy="431640"/>
          </a:xfrm>
          <a:prstGeom prst="rect">
            <a:avLst/>
          </a:prstGeom>
          <a:noFill/>
          <a:ln>
            <a:noFill/>
          </a:ln>
        </p:spPr>
        <p:txBody>
          <a:bodyPr anchor="ctr"/>
          <a:lstStyle/>
          <a:p>
            <a:pPr algn="ctr">
              <a:lnSpc>
                <a:spcPct val="100000"/>
              </a:lnSpc>
            </a:pPr>
            <a:r>
              <a:rPr lang="en-US" sz="4400" b="0" strike="noStrike" spc="-1">
                <a:solidFill>
                  <a:srgbClr val="08209A"/>
                </a:solidFill>
                <a:uFill>
                  <a:solidFill>
                    <a:srgbClr val="FFFFFF"/>
                  </a:solidFill>
                </a:uFill>
                <a:latin typeface="Calibri"/>
              </a:rPr>
              <a:t>Theme overview</a:t>
            </a:r>
            <a:endParaRPr lang="en-US" sz="1800" b="0" strike="noStrike" spc="-1">
              <a:solidFill>
                <a:srgbClr val="000000"/>
              </a:solidFill>
              <a:uFill>
                <a:solidFill>
                  <a:srgbClr val="FFFFFF"/>
                </a:solidFill>
              </a:uFill>
              <a:latin typeface="Calibri"/>
            </a:endParaRPr>
          </a:p>
        </p:txBody>
      </p:sp>
      <p:sp>
        <p:nvSpPr>
          <p:cNvPr id="279" name="TextShape 2"/>
          <p:cNvSpPr txBox="1"/>
          <p:nvPr/>
        </p:nvSpPr>
        <p:spPr>
          <a:xfrm>
            <a:off x="611640" y="908640"/>
            <a:ext cx="8064360" cy="1728000"/>
          </a:xfrm>
          <a:prstGeom prst="rect">
            <a:avLst/>
          </a:prstGeom>
          <a:noFill/>
          <a:ln>
            <a:noFill/>
          </a:ln>
        </p:spPr>
        <p:txBody>
          <a:bodyPr/>
          <a:lstStyle/>
          <a:p>
            <a:pPr marL="343080" indent="-34272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~25 academics, ~30 postdocs, and ~40 PhD students across the 8 SUPA institutions with energy as a core element of their research</a:t>
            </a:r>
            <a:endParaRPr lang="en-US" sz="3200" b="0" strike="noStrike" spc="-1">
              <a:solidFill>
                <a:srgbClr val="000000"/>
              </a:solidFill>
              <a:uFill>
                <a:solidFill>
                  <a:srgbClr val="FFFFFF"/>
                </a:solidFill>
              </a:uFill>
              <a:latin typeface="Calibri"/>
            </a:endParaRPr>
          </a:p>
          <a:p>
            <a:pPr marL="343080" indent="-342720">
              <a:lnSpc>
                <a:spcPct val="100000"/>
              </a:lnSpc>
              <a:buClr>
                <a:srgbClr val="000000"/>
              </a:buClr>
              <a:buFont typeface="Arial"/>
              <a:buChar char="•"/>
            </a:pPr>
            <a:r>
              <a:rPr lang="en-US" sz="2000" b="0" strike="noStrike" spc="-1">
                <a:solidFill>
                  <a:srgbClr val="000000"/>
                </a:solidFill>
                <a:uFill>
                  <a:solidFill>
                    <a:srgbClr val="FFFFFF"/>
                  </a:solidFill>
                </a:uFill>
                <a:latin typeface="Calibri"/>
              </a:rPr>
              <a:t>Almost all members of this theme are members of other themes 	</a:t>
            </a:r>
            <a:endParaRPr lang="en-US" sz="3200" b="0" strike="noStrike" spc="-1">
              <a:solidFill>
                <a:srgbClr val="000000"/>
              </a:solidFill>
              <a:uFill>
                <a:solidFill>
                  <a:srgbClr val="FFFFFF"/>
                </a:solidFill>
              </a:uFill>
              <a:latin typeface="Calibri"/>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Line 1"/>
          <p:cNvSpPr/>
          <p:nvPr/>
        </p:nvSpPr>
        <p:spPr>
          <a:xfrm flipV="1">
            <a:off x="0" y="1143720"/>
            <a:ext cx="9144000" cy="17640"/>
          </a:xfrm>
          <a:prstGeom prst="line">
            <a:avLst/>
          </a:prstGeom>
          <a:ln w="38160">
            <a:solidFill>
              <a:srgbClr val="4A7EBB"/>
            </a:solidFill>
            <a:round/>
          </a:ln>
        </p:spPr>
        <p:style>
          <a:lnRef idx="1">
            <a:schemeClr val="accent1"/>
          </a:lnRef>
          <a:fillRef idx="0">
            <a:schemeClr val="accent1"/>
          </a:fillRef>
          <a:effectRef idx="0">
            <a:schemeClr val="accent1"/>
          </a:effectRef>
          <a:fontRef idx="minor"/>
        </p:style>
      </p:sp>
      <p:sp>
        <p:nvSpPr>
          <p:cNvPr id="281" name="CustomShape 2"/>
          <p:cNvSpPr/>
          <p:nvPr/>
        </p:nvSpPr>
        <p:spPr>
          <a:xfrm>
            <a:off x="2436480" y="108720"/>
            <a:ext cx="6579000" cy="853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nchor="ctr"/>
          <a:lstStyle/>
          <a:p>
            <a:pPr>
              <a:lnSpc>
                <a:spcPct val="100000"/>
              </a:lnSpc>
            </a:pPr>
            <a:r>
              <a:rPr lang="en-GB" sz="3600" b="0" strike="noStrike" spc="-1">
                <a:solidFill>
                  <a:srgbClr val="254061"/>
                </a:solidFill>
                <a:uFill>
                  <a:solidFill>
                    <a:srgbClr val="FFFFFF"/>
                  </a:solidFill>
                </a:uFill>
                <a:latin typeface="Calibri"/>
              </a:rPr>
              <a:t>Solar physics</a:t>
            </a:r>
            <a:endParaRPr lang="en-GB" sz="1800" b="0" strike="noStrike" spc="-1">
              <a:solidFill>
                <a:srgbClr val="000000"/>
              </a:solidFill>
              <a:uFill>
                <a:solidFill>
                  <a:srgbClr val="FFFFFF"/>
                </a:solidFill>
              </a:uFill>
              <a:latin typeface="Arial"/>
            </a:endParaRPr>
          </a:p>
        </p:txBody>
      </p:sp>
      <p:sp>
        <p:nvSpPr>
          <p:cNvPr id="282" name="CustomShape 3"/>
          <p:cNvSpPr/>
          <p:nvPr/>
        </p:nvSpPr>
        <p:spPr>
          <a:xfrm>
            <a:off x="123840" y="1170720"/>
            <a:ext cx="7256160" cy="4525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endParaRPr lang="en-GB" sz="1800" b="0" strike="noStrike" spc="-1">
              <a:solidFill>
                <a:srgbClr val="000000"/>
              </a:solidFill>
              <a:uFill>
                <a:solidFill>
                  <a:srgbClr val="FFFFFF"/>
                </a:solidFill>
              </a:uFill>
              <a:latin typeface="Arial"/>
            </a:endParaRPr>
          </a:p>
          <a:p>
            <a:pPr>
              <a:lnSpc>
                <a:spcPct val="100000"/>
              </a:lnSpc>
            </a:pPr>
            <a:r>
              <a:rPr lang="en-GB" sz="2000" b="0" strike="noStrike" spc="-1">
                <a:solidFill>
                  <a:srgbClr val="0000FF"/>
                </a:solidFill>
                <a:uFill>
                  <a:solidFill>
                    <a:srgbClr val="FFFFFF"/>
                  </a:solidFill>
                </a:uFill>
                <a:latin typeface="Calibri"/>
              </a:rPr>
              <a:t>Highlight</a:t>
            </a: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p:txBody>
      </p:sp>
      <p:pic>
        <p:nvPicPr>
          <p:cNvPr id="283" name="Picture 53"/>
          <p:cNvPicPr/>
          <p:nvPr/>
        </p:nvPicPr>
        <p:blipFill>
          <a:blip r:embed="rId2"/>
          <a:stretch/>
        </p:blipFill>
        <p:spPr>
          <a:xfrm>
            <a:off x="6124680" y="252720"/>
            <a:ext cx="1499040" cy="596880"/>
          </a:xfrm>
          <a:prstGeom prst="rect">
            <a:avLst/>
          </a:prstGeom>
          <a:ln>
            <a:noFill/>
          </a:ln>
        </p:spPr>
      </p:pic>
      <p:pic>
        <p:nvPicPr>
          <p:cNvPr id="284" name="Picture 2"/>
          <p:cNvPicPr/>
          <p:nvPr/>
        </p:nvPicPr>
        <p:blipFill>
          <a:blip r:embed="rId3"/>
          <a:stretch/>
        </p:blipFill>
        <p:spPr>
          <a:xfrm>
            <a:off x="7624080" y="49320"/>
            <a:ext cx="1484280" cy="1003680"/>
          </a:xfrm>
          <a:prstGeom prst="rect">
            <a:avLst/>
          </a:prstGeom>
          <a:ln>
            <a:noFill/>
          </a:ln>
        </p:spPr>
      </p:pic>
      <p:pic>
        <p:nvPicPr>
          <p:cNvPr id="285" name="Picture 2"/>
          <p:cNvPicPr/>
          <p:nvPr/>
        </p:nvPicPr>
        <p:blipFill>
          <a:blip r:embed="rId4"/>
          <a:stretch/>
        </p:blipFill>
        <p:spPr>
          <a:xfrm>
            <a:off x="3292920" y="1370880"/>
            <a:ext cx="5722560" cy="3426120"/>
          </a:xfrm>
          <a:prstGeom prst="rect">
            <a:avLst/>
          </a:prstGeom>
          <a:ln>
            <a:noFill/>
          </a:ln>
        </p:spPr>
      </p:pic>
      <p:sp>
        <p:nvSpPr>
          <p:cNvPr id="286" name="CustomShape 4"/>
          <p:cNvSpPr/>
          <p:nvPr/>
        </p:nvSpPr>
        <p:spPr>
          <a:xfrm>
            <a:off x="323640" y="1772640"/>
            <a:ext cx="2736000" cy="42051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800" b="0" strike="noStrike" spc="-1">
                <a:solidFill>
                  <a:srgbClr val="000000"/>
                </a:solidFill>
                <a:uFill>
                  <a:solidFill>
                    <a:srgbClr val="FFFFFF"/>
                  </a:solidFill>
                </a:uFill>
                <a:latin typeface="Calibri"/>
              </a:rPr>
              <a:t>The Center for Organic Photonics and Electronics Research at Kyushu University (OPERA) recently achieved the creation of materials exhibiting highly efficient thermally activated delayed fluorescence (TADF). Yields efficient conversion of triplet excitons into singlet excitons for application in photonic devices such as organic light-emitting diodes (OLEDs). </a:t>
            </a:r>
            <a:endParaRPr lang="en-GB" sz="1800" b="0" strike="noStrike" spc="-1">
              <a:solidFill>
                <a:srgbClr val="000000"/>
              </a:solidFill>
              <a:uFill>
                <a:solidFill>
                  <a:srgbClr val="FFFFFF"/>
                </a:solidFill>
              </a:uFill>
              <a:latin typeface="Arial"/>
            </a:endParaRPr>
          </a:p>
        </p:txBody>
      </p:sp>
      <p:sp>
        <p:nvSpPr>
          <p:cNvPr id="287" name="CustomShape 5"/>
          <p:cNvSpPr/>
          <p:nvPr/>
        </p:nvSpPr>
        <p:spPr>
          <a:xfrm>
            <a:off x="3292920" y="5085360"/>
            <a:ext cx="5599440" cy="17362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800" b="0" strike="noStrike" spc="-1">
                <a:solidFill>
                  <a:srgbClr val="000000"/>
                </a:solidFill>
                <a:uFill>
                  <a:solidFill>
                    <a:srgbClr val="FFFFFF"/>
                  </a:solidFill>
                </a:uFill>
                <a:latin typeface="Calibri"/>
              </a:rPr>
              <a:t>Led to application for EPSRC Core to Core grant – PI Samuel (St.A) – linking St. Andrews, Kyushu and some European partners – with the aim of developing understanding and devices; £1M.</a:t>
            </a: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p:txBody>
      </p:sp>
      <p:sp>
        <p:nvSpPr>
          <p:cNvPr id="288" name="CustomShape 6"/>
          <p:cNvSpPr/>
          <p:nvPr/>
        </p:nvSpPr>
        <p:spPr>
          <a:xfrm>
            <a:off x="915480" y="6400440"/>
            <a:ext cx="7312680" cy="36468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800" b="0" strike="noStrike" spc="-1">
                <a:solidFill>
                  <a:srgbClr val="000000"/>
                </a:solidFill>
                <a:uFill>
                  <a:solidFill>
                    <a:srgbClr val="FFFFFF"/>
                  </a:solidFill>
                </a:uFill>
                <a:latin typeface="Calibri"/>
              </a:rPr>
              <a:t>http://gow.epsrc.ac.uk/NGBOViewGrant.aspx?GrantRef=EP/R035164/1</a:t>
            </a:r>
            <a:endParaRPr lang="en-GB"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 name="Line 1"/>
          <p:cNvSpPr/>
          <p:nvPr/>
        </p:nvSpPr>
        <p:spPr>
          <a:xfrm flipV="1">
            <a:off x="0" y="1143720"/>
            <a:ext cx="9144000" cy="17640"/>
          </a:xfrm>
          <a:prstGeom prst="line">
            <a:avLst/>
          </a:prstGeom>
          <a:ln w="38160">
            <a:solidFill>
              <a:srgbClr val="4A7EBB"/>
            </a:solidFill>
            <a:round/>
          </a:ln>
        </p:spPr>
        <p:style>
          <a:lnRef idx="1">
            <a:schemeClr val="accent1"/>
          </a:lnRef>
          <a:fillRef idx="0">
            <a:schemeClr val="accent1"/>
          </a:fillRef>
          <a:effectRef idx="0">
            <a:schemeClr val="accent1"/>
          </a:effectRef>
          <a:fontRef idx="minor"/>
        </p:style>
      </p:sp>
      <p:sp>
        <p:nvSpPr>
          <p:cNvPr id="290" name="CustomShape 2"/>
          <p:cNvSpPr/>
          <p:nvPr/>
        </p:nvSpPr>
        <p:spPr>
          <a:xfrm>
            <a:off x="2436480" y="108720"/>
            <a:ext cx="3838680" cy="853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nchor="ctr"/>
          <a:lstStyle/>
          <a:p>
            <a:pPr>
              <a:lnSpc>
                <a:spcPct val="100000"/>
              </a:lnSpc>
            </a:pPr>
            <a:r>
              <a:rPr lang="en-GB" sz="3600" b="0" strike="noStrike" spc="-1">
                <a:solidFill>
                  <a:srgbClr val="254061"/>
                </a:solidFill>
                <a:uFill>
                  <a:solidFill>
                    <a:srgbClr val="FFFFFF"/>
                  </a:solidFill>
                </a:uFill>
                <a:latin typeface="Calibri"/>
              </a:rPr>
              <a:t>Solar physics</a:t>
            </a:r>
            <a:endParaRPr lang="en-GB" sz="1800" b="0" strike="noStrike" spc="-1">
              <a:solidFill>
                <a:srgbClr val="000000"/>
              </a:solidFill>
              <a:uFill>
                <a:solidFill>
                  <a:srgbClr val="FFFFFF"/>
                </a:solidFill>
              </a:uFill>
              <a:latin typeface="Arial"/>
            </a:endParaRPr>
          </a:p>
        </p:txBody>
      </p:sp>
      <p:sp>
        <p:nvSpPr>
          <p:cNvPr id="291" name="CustomShape 3"/>
          <p:cNvSpPr/>
          <p:nvPr/>
        </p:nvSpPr>
        <p:spPr>
          <a:xfrm>
            <a:off x="107640" y="1484640"/>
            <a:ext cx="7128360" cy="4525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000" b="0" strike="noStrike" spc="-1">
                <a:solidFill>
                  <a:srgbClr val="0000FF"/>
                </a:solidFill>
                <a:uFill>
                  <a:solidFill>
                    <a:srgbClr val="FFFFFF"/>
                  </a:solidFill>
                </a:uFill>
                <a:latin typeface="Calibri"/>
              </a:rPr>
              <a:t>Significant grant funding:</a:t>
            </a:r>
            <a:r>
              <a:rPr lang="en-GB" sz="2000" b="0" strike="noStrike" spc="-1">
                <a:solidFill>
                  <a:srgbClr val="000000"/>
                </a:solidFill>
                <a:uFill>
                  <a:solidFill>
                    <a:srgbClr val="FFFFFF"/>
                  </a:solidFill>
                </a:uFill>
                <a:latin typeface="Calibri"/>
              </a:rPr>
              <a:t> </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strike="noStrike" spc="-1">
                <a:solidFill>
                  <a:srgbClr val="000000"/>
                </a:solidFill>
                <a:uFill>
                  <a:solidFill>
                    <a:srgbClr val="FFFFFF"/>
                  </a:solidFill>
                </a:uFill>
                <a:latin typeface="Calibri"/>
              </a:rPr>
              <a:t>EPSRC core to core grant - new light emitting materials and devices – linked to Centre for Organic Photonics and Electronics at Kyushu University, Japan (St.A); £1M; 2018 </a:t>
            </a:r>
            <a:r>
              <a:rPr lang="en-GB" sz="1800" b="0" strike="noStrike" spc="-1">
                <a:solidFill>
                  <a:srgbClr val="0000FF"/>
                </a:solidFill>
                <a:uFill>
                  <a:solidFill>
                    <a:srgbClr val="FFFFFF"/>
                  </a:solidFill>
                </a:uFill>
                <a:latin typeface="Calibri"/>
              </a:rPr>
              <a:t>- NEW</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strike="noStrike" spc="-1">
                <a:solidFill>
                  <a:srgbClr val="000000"/>
                </a:solidFill>
                <a:uFill>
                  <a:solidFill>
                    <a:srgbClr val="FFFFFF"/>
                  </a:solidFill>
                </a:uFill>
                <a:latin typeface="Calibri"/>
              </a:rPr>
              <a:t>Innovate UK Energy Catalyst: Integration of Thermal Storage with Solar Collector Design (H-W &amp; Soltropy Ltd); £200k; 2017-18</a:t>
            </a:r>
            <a:endParaRPr lang="en-GB" sz="1800" b="0" strike="noStrike" spc="-1">
              <a:solidFill>
                <a:srgbClr val="000000"/>
              </a:solidFill>
              <a:uFill>
                <a:solidFill>
                  <a:srgbClr val="FFFFFF"/>
                </a:solidFill>
              </a:uFill>
              <a:latin typeface="Arial"/>
            </a:endParaRPr>
          </a:p>
          <a:p>
            <a:pPr>
              <a:lnSpc>
                <a:spcPct val="100000"/>
              </a:lnSpc>
            </a:pPr>
            <a:r>
              <a:rPr lang="en-GB" sz="1800" b="0" strike="noStrike" spc="-1">
                <a:solidFill>
                  <a:srgbClr val="0000FF"/>
                </a:solidFill>
                <a:uFill>
                  <a:solidFill>
                    <a:srgbClr val="FFFFFF"/>
                  </a:solidFill>
                </a:uFill>
                <a:latin typeface="Calibri"/>
              </a:rPr>
              <a:t>High profile publications:</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a:solidFill>
                  <a:srgbClr val="000000"/>
                </a:solidFill>
                <a:uFill>
                  <a:solidFill>
                    <a:srgbClr val="FFFFFF"/>
                  </a:solidFill>
                </a:uFill>
                <a:latin typeface="Calibri"/>
              </a:rPr>
              <a:t>Nature Communications</a:t>
            </a:r>
            <a:r>
              <a:rPr lang="en-GB" sz="1800" b="0" strike="noStrike" spc="-1">
                <a:solidFill>
                  <a:srgbClr val="000000"/>
                </a:solidFill>
                <a:uFill>
                  <a:solidFill>
                    <a:srgbClr val="FFFFFF"/>
                  </a:solidFill>
                </a:uFill>
                <a:latin typeface="Calibri"/>
              </a:rPr>
              <a:t> (2018) – Polymer membrane lasers (Samuel, St.A) </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a:solidFill>
                  <a:srgbClr val="000000"/>
                </a:solidFill>
                <a:uFill>
                  <a:solidFill>
                    <a:srgbClr val="FFFFFF"/>
                  </a:solidFill>
                </a:uFill>
                <a:latin typeface="Calibri"/>
              </a:rPr>
              <a:t>Nanoscale</a:t>
            </a:r>
            <a:r>
              <a:rPr lang="en-GB" sz="1800" b="0" strike="noStrike" spc="-1">
                <a:solidFill>
                  <a:srgbClr val="000000"/>
                </a:solidFill>
                <a:uFill>
                  <a:solidFill>
                    <a:srgbClr val="FFFFFF"/>
                  </a:solidFill>
                </a:uFill>
                <a:latin typeface="Calibri"/>
              </a:rPr>
              <a:t> (2017) – Efficiency of quantum dots in dye sensitized solar cells (Samuel, St.A)</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a:solidFill>
                  <a:srgbClr val="000000"/>
                </a:solidFill>
                <a:uFill>
                  <a:solidFill>
                    <a:srgbClr val="FFFFFF"/>
                  </a:solidFill>
                </a:uFill>
                <a:latin typeface="Calibri"/>
              </a:rPr>
              <a:t>ACS Nano</a:t>
            </a:r>
            <a:r>
              <a:rPr lang="en-GB" sz="1800" b="0" strike="noStrike" spc="-1">
                <a:solidFill>
                  <a:srgbClr val="000000"/>
                </a:solidFill>
                <a:uFill>
                  <a:solidFill>
                    <a:srgbClr val="FFFFFF"/>
                  </a:solidFill>
                </a:uFill>
                <a:latin typeface="Calibri"/>
              </a:rPr>
              <a:t> (2017) – Emergent Properties of an Organic Semiconductor Driven by its Molecular Chirality (Samuel, St.A)</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a:solidFill>
                  <a:srgbClr val="000000"/>
                </a:solidFill>
                <a:uFill>
                  <a:solidFill>
                    <a:srgbClr val="FFFFFF"/>
                  </a:solidFill>
                </a:uFill>
                <a:latin typeface="Calibri"/>
              </a:rPr>
              <a:t>Materials Chemistry A</a:t>
            </a:r>
            <a:r>
              <a:rPr lang="en-GB" sz="1800" b="0" strike="noStrike" spc="-1">
                <a:solidFill>
                  <a:srgbClr val="000000"/>
                </a:solidFill>
                <a:uFill>
                  <a:solidFill>
                    <a:srgbClr val="FFFFFF"/>
                  </a:solidFill>
                </a:uFill>
                <a:latin typeface="Calibri"/>
              </a:rPr>
              <a:t> (2017) - Air exposure induced recombination in PTB7:PC71BM solar cells (DU, St.A)</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a:solidFill>
                  <a:srgbClr val="000000"/>
                </a:solidFill>
                <a:uFill>
                  <a:solidFill>
                    <a:srgbClr val="FFFFFF"/>
                  </a:solidFill>
                </a:uFill>
                <a:latin typeface="Calibri"/>
              </a:rPr>
              <a:t>Applied Optics</a:t>
            </a:r>
            <a:r>
              <a:rPr lang="en-GB" sz="1800" b="0" strike="noStrike" spc="-1">
                <a:solidFill>
                  <a:srgbClr val="000000"/>
                </a:solidFill>
                <a:uFill>
                  <a:solidFill>
                    <a:srgbClr val="FFFFFF"/>
                  </a:solidFill>
                </a:uFill>
                <a:latin typeface="Calibri"/>
              </a:rPr>
              <a:t> (2018) – Diffuse scattering and collection efficiency (DU)</a:t>
            </a: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p:txBody>
      </p:sp>
      <p:pic>
        <p:nvPicPr>
          <p:cNvPr id="292" name="Picture 11"/>
          <p:cNvPicPr/>
          <p:nvPr/>
        </p:nvPicPr>
        <p:blipFill>
          <a:blip r:embed="rId2"/>
          <a:stretch/>
        </p:blipFill>
        <p:spPr>
          <a:xfrm>
            <a:off x="5868000" y="188640"/>
            <a:ext cx="1499040" cy="596880"/>
          </a:xfrm>
          <a:prstGeom prst="rect">
            <a:avLst/>
          </a:prstGeom>
          <a:ln>
            <a:noFill/>
          </a:ln>
        </p:spPr>
      </p:pic>
      <p:pic>
        <p:nvPicPr>
          <p:cNvPr id="293" name="Picture 2"/>
          <p:cNvPicPr/>
          <p:nvPr/>
        </p:nvPicPr>
        <p:blipFill>
          <a:blip r:embed="rId3"/>
          <a:stretch/>
        </p:blipFill>
        <p:spPr>
          <a:xfrm>
            <a:off x="7380360" y="-99360"/>
            <a:ext cx="1484280" cy="1003680"/>
          </a:xfrm>
          <a:prstGeom prst="rect">
            <a:avLst/>
          </a:prstGeom>
          <a:ln>
            <a:noFill/>
          </a:ln>
        </p:spPr>
      </p:pic>
      <p:pic>
        <p:nvPicPr>
          <p:cNvPr id="294" name="Picture 10"/>
          <p:cNvPicPr/>
          <p:nvPr/>
        </p:nvPicPr>
        <p:blipFill>
          <a:blip r:embed="rId4"/>
          <a:stretch/>
        </p:blipFill>
        <p:spPr>
          <a:xfrm>
            <a:off x="7278120" y="4365000"/>
            <a:ext cx="1614240" cy="1681560"/>
          </a:xfrm>
          <a:prstGeom prst="rect">
            <a:avLst/>
          </a:prstGeom>
          <a:ln>
            <a:noFill/>
          </a:ln>
        </p:spPr>
      </p:pic>
      <p:pic>
        <p:nvPicPr>
          <p:cNvPr id="295" name="Picture 9"/>
          <p:cNvPicPr/>
          <p:nvPr/>
        </p:nvPicPr>
        <p:blipFill>
          <a:blip r:embed="rId5"/>
          <a:stretch/>
        </p:blipFill>
        <p:spPr>
          <a:xfrm>
            <a:off x="7350120" y="1989000"/>
            <a:ext cx="1481040" cy="1800000"/>
          </a:xfrm>
          <a:prstGeom prst="rect">
            <a:avLst/>
          </a:prstGeom>
          <a:ln>
            <a:noFill/>
          </a:ln>
          <a:effectLst>
            <a:reflection blurRad="12700" stA="38000" endPos="28000" dist="5000" dir="5400000" sy="-100000" algn="bl" rotWithShape="0"/>
          </a:effectLst>
        </p:spPr>
      </p:pic>
      <p:pic>
        <p:nvPicPr>
          <p:cNvPr id="296" name="Picture 2"/>
          <p:cNvPicPr/>
          <p:nvPr/>
        </p:nvPicPr>
        <p:blipFill>
          <a:blip r:embed="rId6"/>
          <a:stretch/>
        </p:blipFill>
        <p:spPr>
          <a:xfrm>
            <a:off x="7236360" y="908640"/>
            <a:ext cx="1658880" cy="3204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 name="Picture 3"/>
          <p:cNvPicPr/>
          <p:nvPr/>
        </p:nvPicPr>
        <p:blipFill>
          <a:blip r:embed="rId2"/>
          <a:stretch/>
        </p:blipFill>
        <p:spPr>
          <a:xfrm>
            <a:off x="1696320" y="1196640"/>
            <a:ext cx="7460280" cy="4248000"/>
          </a:xfrm>
          <a:prstGeom prst="rect">
            <a:avLst/>
          </a:prstGeom>
          <a:ln>
            <a:noFill/>
          </a:ln>
        </p:spPr>
      </p:pic>
      <p:sp>
        <p:nvSpPr>
          <p:cNvPr id="298" name="Line 1"/>
          <p:cNvSpPr/>
          <p:nvPr/>
        </p:nvSpPr>
        <p:spPr>
          <a:xfrm flipV="1">
            <a:off x="0" y="1102680"/>
            <a:ext cx="9144000" cy="17640"/>
          </a:xfrm>
          <a:prstGeom prst="line">
            <a:avLst/>
          </a:prstGeom>
          <a:ln w="38160">
            <a:solidFill>
              <a:srgbClr val="4A7EBB"/>
            </a:solidFill>
            <a:round/>
          </a:ln>
        </p:spPr>
        <p:style>
          <a:lnRef idx="1">
            <a:schemeClr val="accent1"/>
          </a:lnRef>
          <a:fillRef idx="0">
            <a:schemeClr val="accent1"/>
          </a:fillRef>
          <a:effectRef idx="0">
            <a:schemeClr val="accent1"/>
          </a:effectRef>
          <a:fontRef idx="minor"/>
        </p:style>
      </p:sp>
      <p:sp>
        <p:nvSpPr>
          <p:cNvPr id="299" name="CustomShape 2"/>
          <p:cNvSpPr/>
          <p:nvPr/>
        </p:nvSpPr>
        <p:spPr>
          <a:xfrm>
            <a:off x="2436480" y="108720"/>
            <a:ext cx="4402440" cy="853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nchor="ctr"/>
          <a:lstStyle/>
          <a:p>
            <a:pPr>
              <a:lnSpc>
                <a:spcPct val="100000"/>
              </a:lnSpc>
            </a:pPr>
            <a:r>
              <a:rPr lang="en-GB" sz="3600" b="0" strike="noStrike" spc="-1">
                <a:solidFill>
                  <a:srgbClr val="254061"/>
                </a:solidFill>
                <a:uFill>
                  <a:solidFill>
                    <a:srgbClr val="FFFFFF"/>
                  </a:solidFill>
                </a:uFill>
                <a:latin typeface="Calibri"/>
              </a:rPr>
              <a:t>Fusion and legacy nuclear waste </a:t>
            </a:r>
            <a:endParaRPr lang="en-GB" sz="1800" b="0" strike="noStrike" spc="-1">
              <a:solidFill>
                <a:srgbClr val="000000"/>
              </a:solidFill>
              <a:uFill>
                <a:solidFill>
                  <a:srgbClr val="FFFFFF"/>
                </a:solidFill>
              </a:uFill>
              <a:latin typeface="Arial"/>
            </a:endParaRPr>
          </a:p>
        </p:txBody>
      </p:sp>
      <p:sp>
        <p:nvSpPr>
          <p:cNvPr id="300" name="CustomShape 3"/>
          <p:cNvSpPr/>
          <p:nvPr/>
        </p:nvSpPr>
        <p:spPr>
          <a:xfrm>
            <a:off x="179640" y="1196640"/>
            <a:ext cx="6912360" cy="4525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000" b="0" strike="noStrike" spc="-1">
                <a:solidFill>
                  <a:srgbClr val="0000FF"/>
                </a:solidFill>
                <a:uFill>
                  <a:solidFill>
                    <a:srgbClr val="FFFFFF"/>
                  </a:solidFill>
                </a:uFill>
                <a:latin typeface="Calibri"/>
              </a:rPr>
              <a:t>Highlight</a:t>
            </a:r>
            <a:endParaRPr lang="en-GB" sz="1800" b="0" strike="noStrike" spc="-1">
              <a:solidFill>
                <a:srgbClr val="000000"/>
              </a:solidFill>
              <a:uFill>
                <a:solidFill>
                  <a:srgbClr val="FFFFFF"/>
                </a:solidFill>
              </a:uFill>
              <a:latin typeface="Arial"/>
            </a:endParaRPr>
          </a:p>
          <a:p>
            <a:pPr>
              <a:lnSpc>
                <a:spcPct val="100000"/>
              </a:lnSpc>
            </a:pPr>
            <a:r>
              <a:rPr lang="en-GB" sz="800" b="0" strike="noStrike" spc="-1">
                <a:solidFill>
                  <a:srgbClr val="000000"/>
                </a:solidFill>
                <a:uFill>
                  <a:solidFill>
                    <a:srgbClr val="FFFFFF"/>
                  </a:solidFill>
                </a:uFill>
                <a:latin typeface="Calibri"/>
              </a:rPr>
              <a:t> </a:t>
            </a: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p:txBody>
      </p:sp>
      <p:pic>
        <p:nvPicPr>
          <p:cNvPr id="301" name="Picture 6"/>
          <p:cNvPicPr/>
          <p:nvPr/>
        </p:nvPicPr>
        <p:blipFill>
          <a:blip r:embed="rId3"/>
          <a:stretch/>
        </p:blipFill>
        <p:spPr>
          <a:xfrm>
            <a:off x="6247800" y="274320"/>
            <a:ext cx="1499040" cy="596880"/>
          </a:xfrm>
          <a:prstGeom prst="rect">
            <a:avLst/>
          </a:prstGeom>
          <a:ln>
            <a:noFill/>
          </a:ln>
        </p:spPr>
      </p:pic>
      <p:sp>
        <p:nvSpPr>
          <p:cNvPr id="302"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303" name="Picture 4"/>
          <p:cNvPicPr/>
          <p:nvPr/>
        </p:nvPicPr>
        <p:blipFill>
          <a:blip r:embed="rId4"/>
          <a:stretch/>
        </p:blipFill>
        <p:spPr>
          <a:xfrm>
            <a:off x="7757640" y="0"/>
            <a:ext cx="1398600" cy="1034280"/>
          </a:xfrm>
          <a:prstGeom prst="rect">
            <a:avLst/>
          </a:prstGeom>
          <a:ln>
            <a:noFill/>
          </a:ln>
        </p:spPr>
      </p:pic>
      <p:pic>
        <p:nvPicPr>
          <p:cNvPr id="304" name="Picture 13"/>
          <p:cNvPicPr/>
          <p:nvPr/>
        </p:nvPicPr>
        <p:blipFill>
          <a:blip r:embed="rId5"/>
          <a:stretch/>
        </p:blipFill>
        <p:spPr>
          <a:xfrm>
            <a:off x="7236360" y="908640"/>
            <a:ext cx="1658880" cy="320400"/>
          </a:xfrm>
          <a:prstGeom prst="rect">
            <a:avLst/>
          </a:prstGeom>
          <a:ln>
            <a:noFill/>
          </a:ln>
        </p:spPr>
      </p:pic>
      <p:sp>
        <p:nvSpPr>
          <p:cNvPr id="305" name="CustomShape 5"/>
          <p:cNvSpPr/>
          <p:nvPr/>
        </p:nvSpPr>
        <p:spPr>
          <a:xfrm>
            <a:off x="192240" y="5347440"/>
            <a:ext cx="8964000" cy="14619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800" b="0" strike="noStrike" spc="-1">
                <a:solidFill>
                  <a:srgbClr val="111111"/>
                </a:solidFill>
                <a:uFill>
                  <a:solidFill>
                    <a:srgbClr val="FFFFFF"/>
                  </a:solidFill>
                </a:uFill>
                <a:latin typeface="Calibri"/>
              </a:rPr>
              <a:t>Strathclyde team describes a hybrid scheme where protons are accelerated in an ultra-thin polymer foil, tens of nanometres thick. </a:t>
            </a:r>
            <a:r>
              <a:rPr lang="en-GB" sz="1800" b="0" strike="noStrike" spc="-1">
                <a:solidFill>
                  <a:srgbClr val="000000"/>
                </a:solidFill>
                <a:uFill>
                  <a:solidFill>
                    <a:srgbClr val="FFFFFF"/>
                  </a:solidFill>
                </a:uFill>
                <a:latin typeface="Calibri"/>
              </a:rPr>
              <a:t>The laser pulse generates a plasma from the polymer and accelerates protons to speeds in the 100MeV range, which is useful for practical applications (inc. fusion).</a:t>
            </a:r>
            <a:r>
              <a:rPr lang="en-GB" sz="1800" b="0" strike="noStrike" spc="-1">
                <a:solidFill>
                  <a:srgbClr val="111111"/>
                </a:solidFill>
                <a:uFill>
                  <a:solidFill>
                    <a:srgbClr val="FFFFFF"/>
                  </a:solidFill>
                </a:uFill>
                <a:latin typeface="Calibri"/>
              </a:rPr>
              <a:t> This work </a:t>
            </a:r>
            <a:r>
              <a:rPr lang="en-GB" sz="1800" b="0" strike="noStrike" spc="-1">
                <a:solidFill>
                  <a:srgbClr val="000000"/>
                </a:solidFill>
                <a:uFill>
                  <a:solidFill>
                    <a:srgbClr val="FFFFFF"/>
                  </a:solidFill>
                </a:uFill>
                <a:latin typeface="Calibri"/>
              </a:rPr>
              <a:t>promises to lead to much more compact ion sources than have previously been available. -- Nature Communications, 2018</a:t>
            </a:r>
            <a:endParaRPr lang="en-GB" sz="1800" b="0" strike="noStrike" spc="-1">
              <a:solidFill>
                <a:srgbClr val="000000"/>
              </a:solidFill>
              <a:uFill>
                <a:solidFill>
                  <a:srgbClr val="FFFFFF"/>
                </a:solidFill>
              </a:uFill>
              <a:latin typeface="Arial"/>
            </a:endParaRPr>
          </a:p>
        </p:txBody>
      </p:sp>
      <p:sp>
        <p:nvSpPr>
          <p:cNvPr id="306" name="CustomShape 6"/>
          <p:cNvSpPr/>
          <p:nvPr/>
        </p:nvSpPr>
        <p:spPr>
          <a:xfrm>
            <a:off x="192240" y="2068560"/>
            <a:ext cx="1359720" cy="91332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800" b="0" strike="noStrike" spc="-1">
                <a:solidFill>
                  <a:srgbClr val="000000"/>
                </a:solidFill>
                <a:uFill>
                  <a:solidFill>
                    <a:srgbClr val="FFFFFF"/>
                  </a:solidFill>
                </a:uFill>
                <a:latin typeface="Calibri"/>
              </a:rPr>
              <a:t>McKenna, Nealy, Gray, King (SU)</a:t>
            </a:r>
            <a:endParaRPr lang="en-GB"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 name="Line 1"/>
          <p:cNvSpPr/>
          <p:nvPr/>
        </p:nvSpPr>
        <p:spPr>
          <a:xfrm flipV="1">
            <a:off x="0" y="1102680"/>
            <a:ext cx="9144000" cy="17640"/>
          </a:xfrm>
          <a:prstGeom prst="line">
            <a:avLst/>
          </a:prstGeom>
          <a:ln w="38160">
            <a:solidFill>
              <a:srgbClr val="4A7EBB"/>
            </a:solidFill>
            <a:round/>
          </a:ln>
        </p:spPr>
        <p:style>
          <a:lnRef idx="1">
            <a:schemeClr val="accent1"/>
          </a:lnRef>
          <a:fillRef idx="0">
            <a:schemeClr val="accent1"/>
          </a:fillRef>
          <a:effectRef idx="0">
            <a:schemeClr val="accent1"/>
          </a:effectRef>
          <a:fontRef idx="minor"/>
        </p:style>
      </p:sp>
      <p:sp>
        <p:nvSpPr>
          <p:cNvPr id="308" name="CustomShape 2"/>
          <p:cNvSpPr/>
          <p:nvPr/>
        </p:nvSpPr>
        <p:spPr>
          <a:xfrm>
            <a:off x="2436480" y="108720"/>
            <a:ext cx="4402440" cy="853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nchor="ctr"/>
          <a:lstStyle/>
          <a:p>
            <a:pPr>
              <a:lnSpc>
                <a:spcPct val="100000"/>
              </a:lnSpc>
            </a:pPr>
            <a:r>
              <a:rPr lang="en-GB" sz="3600" b="0" strike="noStrike" spc="-1">
                <a:solidFill>
                  <a:srgbClr val="254061"/>
                </a:solidFill>
                <a:uFill>
                  <a:solidFill>
                    <a:srgbClr val="FFFFFF"/>
                  </a:solidFill>
                </a:uFill>
                <a:latin typeface="Calibri"/>
              </a:rPr>
              <a:t>Fusion and legacy nuclear waste </a:t>
            </a:r>
            <a:endParaRPr lang="en-GB" sz="1800" b="0" strike="noStrike" spc="-1">
              <a:solidFill>
                <a:srgbClr val="000000"/>
              </a:solidFill>
              <a:uFill>
                <a:solidFill>
                  <a:srgbClr val="FFFFFF"/>
                </a:solidFill>
              </a:uFill>
              <a:latin typeface="Arial"/>
            </a:endParaRPr>
          </a:p>
        </p:txBody>
      </p:sp>
      <p:sp>
        <p:nvSpPr>
          <p:cNvPr id="309" name="CustomShape 3"/>
          <p:cNvSpPr/>
          <p:nvPr/>
        </p:nvSpPr>
        <p:spPr>
          <a:xfrm>
            <a:off x="320040" y="1229040"/>
            <a:ext cx="7311960" cy="4525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000" b="0" strike="noStrike" spc="-1">
                <a:solidFill>
                  <a:srgbClr val="0000FF"/>
                </a:solidFill>
                <a:uFill>
                  <a:solidFill>
                    <a:srgbClr val="FFFFFF"/>
                  </a:solidFill>
                </a:uFill>
                <a:latin typeface="Calibri"/>
              </a:rPr>
              <a:t>Prizes and esteem:</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strike="noStrike" spc="-1">
                <a:solidFill>
                  <a:srgbClr val="000000"/>
                </a:solidFill>
                <a:uFill>
                  <a:solidFill>
                    <a:srgbClr val="FFFFFF"/>
                  </a:solidFill>
                </a:uFill>
                <a:latin typeface="Calibri"/>
              </a:rPr>
              <a:t>Strathclyde becomes a member of Cockcroft Institute (SU)</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strike="noStrike" spc="-1">
                <a:solidFill>
                  <a:srgbClr val="000000"/>
                </a:solidFill>
                <a:uFill>
                  <a:solidFill>
                    <a:srgbClr val="FFFFFF"/>
                  </a:solidFill>
                </a:uFill>
                <a:latin typeface="Calibri"/>
              </a:rPr>
              <a:t>Paul McKenna (SU) Member of STFC Science Board &amp; Member of EPSRC Capital Infrastructure SAT</a:t>
            </a:r>
            <a:endParaRPr lang="en-GB" sz="1800" b="0" strike="noStrike" spc="-1">
              <a:solidFill>
                <a:srgbClr val="000000"/>
              </a:solidFill>
              <a:uFill>
                <a:solidFill>
                  <a:srgbClr val="FFFFFF"/>
                </a:solidFill>
              </a:uFill>
              <a:latin typeface="Arial"/>
            </a:endParaRPr>
          </a:p>
          <a:p>
            <a:pPr>
              <a:lnSpc>
                <a:spcPct val="100000"/>
              </a:lnSpc>
            </a:pPr>
            <a:r>
              <a:rPr lang="en-GB" sz="2000" b="0" strike="noStrike" spc="-1">
                <a:solidFill>
                  <a:srgbClr val="0000FF"/>
                </a:solidFill>
                <a:uFill>
                  <a:solidFill>
                    <a:srgbClr val="FFFFFF"/>
                  </a:solidFill>
                </a:uFill>
                <a:latin typeface="Calibri"/>
              </a:rPr>
              <a:t>Significant grant funding:</a:t>
            </a:r>
            <a:r>
              <a:rPr lang="en-GB" sz="2000" b="0" strike="noStrike" spc="-1">
                <a:solidFill>
                  <a:srgbClr val="000000"/>
                </a:solidFill>
                <a:uFill>
                  <a:solidFill>
                    <a:srgbClr val="FFFFFF"/>
                  </a:solidFill>
                </a:uFill>
                <a:latin typeface="Calibri"/>
              </a:rPr>
              <a:t> </a:t>
            </a:r>
            <a:endParaRPr lang="en-GB" sz="1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en-GB" sz="1800" b="0" strike="noStrike" spc="-1">
                <a:solidFill>
                  <a:srgbClr val="000000"/>
                </a:solidFill>
                <a:uFill>
                  <a:solidFill>
                    <a:srgbClr val="FFFFFF"/>
                  </a:solidFill>
                </a:uFill>
                <a:latin typeface="Calibri"/>
              </a:rPr>
              <a:t>EPSRC grant:  Parametric Wave Coupling and Non-Linear Mixing in Plasma (SU) £760k; 2017 -  2020 </a:t>
            </a:r>
            <a:r>
              <a:rPr lang="en-GB" sz="1800" b="0" strike="noStrike" spc="-1">
                <a:solidFill>
                  <a:srgbClr val="0000FF"/>
                </a:solidFill>
                <a:uFill>
                  <a:solidFill>
                    <a:srgbClr val="FFFFFF"/>
                  </a:solidFill>
                </a:uFill>
                <a:latin typeface="Calibri"/>
              </a:rPr>
              <a:t>- NEW</a:t>
            </a:r>
            <a:endParaRPr lang="en-GB" sz="1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en-GB" sz="1800" b="0" strike="noStrike" spc="-1">
                <a:solidFill>
                  <a:srgbClr val="000000"/>
                </a:solidFill>
                <a:uFill>
                  <a:solidFill>
                    <a:srgbClr val="FFFFFF"/>
                  </a:solidFill>
                </a:uFill>
                <a:latin typeface="Calibri"/>
              </a:rPr>
              <a:t>EPSRC grant: Nonlinear Optics and Dynamics in Relativistically Transparent Plasmas, (SU) £1M; 2017-2021 </a:t>
            </a:r>
            <a:r>
              <a:rPr lang="en-GB" sz="1800" b="0" strike="noStrike" spc="-1">
                <a:solidFill>
                  <a:srgbClr val="0000FF"/>
                </a:solidFill>
                <a:uFill>
                  <a:solidFill>
                    <a:srgbClr val="FFFFFF"/>
                  </a:solidFill>
                </a:uFill>
                <a:latin typeface="Calibri"/>
              </a:rPr>
              <a:t>- NEW</a:t>
            </a:r>
            <a:endParaRPr lang="en-GB" sz="1800" b="0" strike="noStrike" spc="-1">
              <a:solidFill>
                <a:srgbClr val="000000"/>
              </a:solidFill>
              <a:uFill>
                <a:solidFill>
                  <a:srgbClr val="FFFFFF"/>
                </a:solidFill>
              </a:uFill>
              <a:latin typeface="Arial"/>
            </a:endParaRPr>
          </a:p>
          <a:p>
            <a:pPr marL="228600" indent="-228240">
              <a:lnSpc>
                <a:spcPct val="90000"/>
              </a:lnSpc>
              <a:buClr>
                <a:srgbClr val="000000"/>
              </a:buClr>
              <a:buFont typeface="Arial"/>
              <a:buChar char="•"/>
            </a:pPr>
            <a:r>
              <a:rPr lang="en-GB" sz="1800" b="0" strike="noStrike" spc="-1">
                <a:solidFill>
                  <a:srgbClr val="000000"/>
                </a:solidFill>
                <a:uFill>
                  <a:solidFill>
                    <a:srgbClr val="FFFFFF"/>
                  </a:solidFill>
                </a:uFill>
                <a:latin typeface="Calibri"/>
              </a:rPr>
              <a:t>Zheng-Ming Sheng, European Commission Horizon2020 MSCA-IF-2016, Exploring Laser Interaction with Matters in the Quantum Electrodynamics Regime, (SU) 200keuro; 2017 – 2019 </a:t>
            </a:r>
            <a:r>
              <a:rPr lang="en-GB" sz="1800" b="0" strike="noStrike" spc="-1">
                <a:solidFill>
                  <a:srgbClr val="0000FF"/>
                </a:solidFill>
                <a:uFill>
                  <a:solidFill>
                    <a:srgbClr val="FFFFFF"/>
                  </a:solidFill>
                </a:uFill>
                <a:latin typeface="Calibri"/>
              </a:rPr>
              <a:t>- NEW</a:t>
            </a:r>
            <a:endParaRPr lang="en-GB" sz="1800" b="0" strike="noStrike" spc="-1">
              <a:solidFill>
                <a:srgbClr val="000000"/>
              </a:solidFill>
              <a:uFill>
                <a:solidFill>
                  <a:srgbClr val="FFFFFF"/>
                </a:solidFill>
              </a:uFill>
              <a:latin typeface="Arial"/>
            </a:endParaRPr>
          </a:p>
          <a:p>
            <a:pPr>
              <a:lnSpc>
                <a:spcPct val="100000"/>
              </a:lnSpc>
            </a:pPr>
            <a:r>
              <a:rPr lang="en-GB" sz="800" b="0" strike="noStrike" spc="-1">
                <a:solidFill>
                  <a:srgbClr val="000000"/>
                </a:solidFill>
                <a:uFill>
                  <a:solidFill>
                    <a:srgbClr val="FFFFFF"/>
                  </a:solidFill>
                </a:uFill>
                <a:latin typeface="Calibri"/>
              </a:rPr>
              <a:t> </a:t>
            </a:r>
            <a:r>
              <a:rPr lang="en-GB" sz="2000" b="0" strike="noStrike" spc="-1">
                <a:solidFill>
                  <a:srgbClr val="0000FF"/>
                </a:solidFill>
                <a:uFill>
                  <a:solidFill>
                    <a:srgbClr val="FFFFFF"/>
                  </a:solidFill>
                </a:uFill>
                <a:latin typeface="Calibri"/>
              </a:rPr>
              <a:t>High profile publications:</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a:solidFill>
                  <a:srgbClr val="000000"/>
                </a:solidFill>
                <a:uFill>
                  <a:solidFill>
                    <a:srgbClr val="FFFFFF"/>
                  </a:solidFill>
                </a:uFill>
                <a:latin typeface="Calibri"/>
              </a:rPr>
              <a:t>Nature Communications </a:t>
            </a:r>
            <a:r>
              <a:rPr lang="en-GB" sz="1800" b="0" strike="noStrike" spc="-1">
                <a:solidFill>
                  <a:srgbClr val="000000"/>
                </a:solidFill>
                <a:uFill>
                  <a:solidFill>
                    <a:srgbClr val="FFFFFF"/>
                  </a:solidFill>
                </a:uFill>
                <a:latin typeface="Calibri"/>
              </a:rPr>
              <a:t>(2018) </a:t>
            </a:r>
            <a:r>
              <a:rPr lang="en-GB" sz="1800" b="0" i="1" strike="noStrike" spc="-1">
                <a:solidFill>
                  <a:srgbClr val="000000"/>
                </a:solidFill>
                <a:uFill>
                  <a:solidFill>
                    <a:srgbClr val="FFFFFF"/>
                  </a:solidFill>
                </a:uFill>
                <a:latin typeface="Calibri"/>
              </a:rPr>
              <a:t>– </a:t>
            </a:r>
            <a:r>
              <a:rPr lang="en-GB" sz="1800" b="0" strike="noStrike" spc="-1">
                <a:solidFill>
                  <a:srgbClr val="000000"/>
                </a:solidFill>
                <a:uFill>
                  <a:solidFill>
                    <a:srgbClr val="FFFFFF"/>
                  </a:solidFill>
                </a:uFill>
                <a:latin typeface="Calibri"/>
              </a:rPr>
              <a:t>Laser-driven transparency-enhanced hybrid acceleration scheme (McKenna, SU) </a:t>
            </a:r>
            <a:endParaRPr lang="en-GB" sz="1800" b="0" strike="noStrike" spc="-1">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a:solidFill>
                  <a:srgbClr val="000000"/>
                </a:solidFill>
                <a:uFill>
                  <a:solidFill>
                    <a:srgbClr val="FFFFFF"/>
                  </a:solidFill>
                </a:uFill>
                <a:latin typeface="Calibri"/>
              </a:rPr>
              <a:t>Phys. Rev. Lett.</a:t>
            </a:r>
            <a:r>
              <a:rPr lang="en-GB" sz="1800" b="0" strike="noStrike" spc="-1">
                <a:solidFill>
                  <a:srgbClr val="000000"/>
                </a:solidFill>
                <a:uFill>
                  <a:solidFill>
                    <a:srgbClr val="FFFFFF"/>
                  </a:solidFill>
                </a:uFill>
                <a:latin typeface="Calibri"/>
              </a:rPr>
              <a:t> (2018) - Multistage coupling of laser-wakefield accelerators with curved plasma channels (Sheng, SU)</a:t>
            </a: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p:txBody>
      </p:sp>
      <p:pic>
        <p:nvPicPr>
          <p:cNvPr id="310" name="Picture 2"/>
          <p:cNvPicPr/>
          <p:nvPr/>
        </p:nvPicPr>
        <p:blipFill>
          <a:blip r:embed="rId2"/>
          <a:srcRect l="9057" t="20066" r="51375" b="17277"/>
          <a:stretch/>
        </p:blipFill>
        <p:spPr>
          <a:xfrm>
            <a:off x="7449120" y="2637000"/>
            <a:ext cx="1511640" cy="1915560"/>
          </a:xfrm>
          <a:prstGeom prst="rect">
            <a:avLst/>
          </a:prstGeom>
          <a:ln>
            <a:noFill/>
          </a:ln>
          <a:effectLst>
            <a:outerShdw blurRad="292100" dist="139700" dir="2700000" algn="tl" rotWithShape="0">
              <a:srgbClr val="333333">
                <a:alpha val="65000"/>
              </a:srgbClr>
            </a:outerShdw>
          </a:effectLst>
        </p:spPr>
      </p:pic>
      <p:pic>
        <p:nvPicPr>
          <p:cNvPr id="311" name="Picture 6"/>
          <p:cNvPicPr/>
          <p:nvPr/>
        </p:nvPicPr>
        <p:blipFill>
          <a:blip r:embed="rId3"/>
          <a:stretch/>
        </p:blipFill>
        <p:spPr>
          <a:xfrm>
            <a:off x="6247800" y="274320"/>
            <a:ext cx="1499040" cy="596880"/>
          </a:xfrm>
          <a:prstGeom prst="rect">
            <a:avLst/>
          </a:prstGeom>
          <a:ln>
            <a:noFill/>
          </a:ln>
        </p:spPr>
      </p:pic>
      <p:sp>
        <p:nvSpPr>
          <p:cNvPr id="312" name="CustomShape 4"/>
          <p:cNvSpPr/>
          <p:nvPr/>
        </p:nvSpPr>
        <p:spPr>
          <a:xfrm>
            <a:off x="155520" y="-144360"/>
            <a:ext cx="304560" cy="304560"/>
          </a:xfrm>
          <a:prstGeom prst="rect">
            <a:avLst/>
          </a:prstGeom>
          <a:noFill/>
          <a:ln>
            <a:noFill/>
          </a:ln>
        </p:spPr>
        <p:style>
          <a:lnRef idx="0">
            <a:scrgbClr r="0" g="0" b="0"/>
          </a:lnRef>
          <a:fillRef idx="0">
            <a:scrgbClr r="0" g="0" b="0"/>
          </a:fillRef>
          <a:effectRef idx="0">
            <a:scrgbClr r="0" g="0" b="0"/>
          </a:effectRef>
          <a:fontRef idx="minor"/>
        </p:style>
      </p:sp>
      <p:pic>
        <p:nvPicPr>
          <p:cNvPr id="313" name="Picture 2"/>
          <p:cNvPicPr/>
          <p:nvPr/>
        </p:nvPicPr>
        <p:blipFill>
          <a:blip r:embed="rId4"/>
          <a:stretch/>
        </p:blipFill>
        <p:spPr>
          <a:xfrm>
            <a:off x="7092360" y="1196640"/>
            <a:ext cx="1905840" cy="612360"/>
          </a:xfrm>
          <a:prstGeom prst="rect">
            <a:avLst/>
          </a:prstGeom>
          <a:ln>
            <a:noFill/>
          </a:ln>
        </p:spPr>
      </p:pic>
      <p:pic>
        <p:nvPicPr>
          <p:cNvPr id="314" name="Picture 4"/>
          <p:cNvPicPr/>
          <p:nvPr/>
        </p:nvPicPr>
        <p:blipFill>
          <a:blip r:embed="rId5"/>
          <a:stretch/>
        </p:blipFill>
        <p:spPr>
          <a:xfrm>
            <a:off x="7757640" y="0"/>
            <a:ext cx="1398600" cy="1034280"/>
          </a:xfrm>
          <a:prstGeom prst="rect">
            <a:avLst/>
          </a:prstGeom>
          <a:ln>
            <a:noFill/>
          </a:ln>
        </p:spPr>
      </p:pic>
      <p:pic>
        <p:nvPicPr>
          <p:cNvPr id="315" name="Picture 2"/>
          <p:cNvPicPr/>
          <p:nvPr/>
        </p:nvPicPr>
        <p:blipFill>
          <a:blip r:embed="rId6"/>
          <a:srcRect l="42600" t="12214" r="42300" b="17267"/>
          <a:stretch/>
        </p:blipFill>
        <p:spPr>
          <a:xfrm>
            <a:off x="7377120" y="5229360"/>
            <a:ext cx="1659240" cy="1295640"/>
          </a:xfrm>
          <a:prstGeom prst="rect">
            <a:avLst/>
          </a:prstGeom>
          <a:ln>
            <a:noFill/>
          </a:ln>
          <a:effectLst>
            <a:outerShdw blurRad="292100" dist="139700" dir="2700000" algn="tl" rotWithShape="0">
              <a:srgbClr val="333333">
                <a:alpha val="65000"/>
              </a:srgbClr>
            </a:outerShdw>
          </a:effectLst>
        </p:spPr>
      </p:pic>
      <p:pic>
        <p:nvPicPr>
          <p:cNvPr id="316" name="Picture 2"/>
          <p:cNvPicPr/>
          <p:nvPr/>
        </p:nvPicPr>
        <p:blipFill>
          <a:blip r:embed="rId7"/>
          <a:stretch/>
        </p:blipFill>
        <p:spPr>
          <a:xfrm>
            <a:off x="7740360" y="1772640"/>
            <a:ext cx="668160" cy="591120"/>
          </a:xfrm>
          <a:prstGeom prst="rect">
            <a:avLst/>
          </a:prstGeom>
          <a:ln>
            <a:noFill/>
          </a:ln>
        </p:spPr>
      </p:pic>
      <p:pic>
        <p:nvPicPr>
          <p:cNvPr id="317" name="Picture 13"/>
          <p:cNvPicPr/>
          <p:nvPr/>
        </p:nvPicPr>
        <p:blipFill>
          <a:blip r:embed="rId8"/>
          <a:stretch/>
        </p:blipFill>
        <p:spPr>
          <a:xfrm>
            <a:off x="7236360" y="908640"/>
            <a:ext cx="1658880" cy="3204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Line 1"/>
          <p:cNvSpPr/>
          <p:nvPr/>
        </p:nvSpPr>
        <p:spPr>
          <a:xfrm flipV="1">
            <a:off x="0" y="1143720"/>
            <a:ext cx="9144000" cy="17640"/>
          </a:xfrm>
          <a:prstGeom prst="line">
            <a:avLst/>
          </a:prstGeom>
          <a:ln w="38160">
            <a:solidFill>
              <a:srgbClr val="4A7EBB"/>
            </a:solidFill>
            <a:round/>
          </a:ln>
        </p:spPr>
        <p:style>
          <a:lnRef idx="1">
            <a:schemeClr val="accent1"/>
          </a:lnRef>
          <a:fillRef idx="0">
            <a:schemeClr val="accent1"/>
          </a:fillRef>
          <a:effectRef idx="0">
            <a:schemeClr val="accent1"/>
          </a:effectRef>
          <a:fontRef idx="minor"/>
        </p:style>
      </p:sp>
      <p:sp>
        <p:nvSpPr>
          <p:cNvPr id="319" name="CustomShape 2"/>
          <p:cNvSpPr/>
          <p:nvPr/>
        </p:nvSpPr>
        <p:spPr>
          <a:xfrm>
            <a:off x="2436480" y="108720"/>
            <a:ext cx="6579000" cy="853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nchor="ctr"/>
          <a:lstStyle/>
          <a:p>
            <a:pPr>
              <a:lnSpc>
                <a:spcPct val="100000"/>
              </a:lnSpc>
            </a:pPr>
            <a:r>
              <a:rPr lang="en-GB" sz="3600" b="0" strike="noStrike" spc="-1">
                <a:solidFill>
                  <a:srgbClr val="254061"/>
                </a:solidFill>
                <a:uFill>
                  <a:solidFill>
                    <a:srgbClr val="FFFFFF"/>
                  </a:solidFill>
                </a:uFill>
                <a:latin typeface="Calibri"/>
              </a:rPr>
              <a:t>Storage and Lighting</a:t>
            </a:r>
            <a:endParaRPr lang="en-GB" sz="1800" b="0" strike="noStrike" spc="-1">
              <a:solidFill>
                <a:srgbClr val="000000"/>
              </a:solidFill>
              <a:uFill>
                <a:solidFill>
                  <a:srgbClr val="FFFFFF"/>
                </a:solidFill>
              </a:uFill>
              <a:latin typeface="Arial"/>
            </a:endParaRPr>
          </a:p>
        </p:txBody>
      </p:sp>
      <p:sp>
        <p:nvSpPr>
          <p:cNvPr id="320" name="CustomShape 3"/>
          <p:cNvSpPr/>
          <p:nvPr/>
        </p:nvSpPr>
        <p:spPr>
          <a:xfrm>
            <a:off x="179640" y="1279440"/>
            <a:ext cx="7344360" cy="4525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2000" b="0" strike="noStrike" spc="-1">
                <a:solidFill>
                  <a:srgbClr val="0000FF"/>
                </a:solidFill>
                <a:uFill>
                  <a:solidFill>
                    <a:srgbClr val="FFFFFF"/>
                  </a:solidFill>
                </a:uFill>
                <a:latin typeface="Calibri"/>
              </a:rPr>
              <a:t>Highlight</a:t>
            </a: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p:txBody>
      </p:sp>
      <p:pic>
        <p:nvPicPr>
          <p:cNvPr id="321" name="Picture 8"/>
          <p:cNvPicPr/>
          <p:nvPr/>
        </p:nvPicPr>
        <p:blipFill>
          <a:blip r:embed="rId2"/>
          <a:stretch/>
        </p:blipFill>
        <p:spPr>
          <a:xfrm>
            <a:off x="7533360" y="282960"/>
            <a:ext cx="1499040" cy="596880"/>
          </a:xfrm>
          <a:prstGeom prst="rect">
            <a:avLst/>
          </a:prstGeom>
          <a:ln>
            <a:noFill/>
          </a:ln>
        </p:spPr>
      </p:pic>
      <p:pic>
        <p:nvPicPr>
          <p:cNvPr id="322" name="Picture 1"/>
          <p:cNvPicPr/>
          <p:nvPr/>
        </p:nvPicPr>
        <p:blipFill>
          <a:blip r:embed="rId3"/>
          <a:stretch/>
        </p:blipFill>
        <p:spPr>
          <a:xfrm>
            <a:off x="-1800" y="1845000"/>
            <a:ext cx="9143640" cy="2237040"/>
          </a:xfrm>
          <a:prstGeom prst="rect">
            <a:avLst/>
          </a:prstGeom>
          <a:ln>
            <a:noFill/>
          </a:ln>
        </p:spPr>
      </p:pic>
      <p:pic>
        <p:nvPicPr>
          <p:cNvPr id="323" name="Picture 2"/>
          <p:cNvPicPr/>
          <p:nvPr/>
        </p:nvPicPr>
        <p:blipFill>
          <a:blip r:embed="rId4"/>
          <a:stretch/>
        </p:blipFill>
        <p:spPr>
          <a:xfrm>
            <a:off x="5868000" y="4073040"/>
            <a:ext cx="3263040" cy="2764440"/>
          </a:xfrm>
          <a:prstGeom prst="rect">
            <a:avLst/>
          </a:prstGeom>
          <a:ln>
            <a:noFill/>
          </a:ln>
        </p:spPr>
      </p:pic>
      <p:sp>
        <p:nvSpPr>
          <p:cNvPr id="324" name="CustomShape 4"/>
          <p:cNvSpPr/>
          <p:nvPr/>
        </p:nvSpPr>
        <p:spPr>
          <a:xfrm>
            <a:off x="179640" y="4437000"/>
            <a:ext cx="5544360" cy="201060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800" b="0" strike="noStrike" spc="-1">
                <a:solidFill>
                  <a:srgbClr val="000000"/>
                </a:solidFill>
                <a:uFill>
                  <a:solidFill>
                    <a:srgbClr val="FFFFFF"/>
                  </a:solidFill>
                </a:uFill>
                <a:latin typeface="Calibri"/>
              </a:rPr>
              <a:t>Work by Thijssen (Edin) and collaborators comparing structured media for templating solid state electrolytes</a:t>
            </a: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r>
              <a:rPr lang="en-GB" sz="1800" b="0" strike="noStrike" spc="-1">
                <a:solidFill>
                  <a:srgbClr val="000000"/>
                </a:solidFill>
                <a:uFill>
                  <a:solidFill>
                    <a:srgbClr val="FFFFFF"/>
                  </a:solidFill>
                </a:uFill>
                <a:latin typeface="Calibri"/>
              </a:rPr>
              <a:t>Published: </a:t>
            </a:r>
            <a:r>
              <a:rPr lang="en-GB" sz="1800" b="0" i="1" strike="noStrike" spc="-1">
                <a:solidFill>
                  <a:srgbClr val="000000"/>
                </a:solidFill>
                <a:uFill>
                  <a:solidFill>
                    <a:srgbClr val="FFFFFF"/>
                  </a:solidFill>
                </a:uFill>
                <a:latin typeface="Calibri"/>
              </a:rPr>
              <a:t>Energy &amp; Environmental Science</a:t>
            </a:r>
            <a:r>
              <a:rPr lang="en-GB" sz="1800" b="0" strike="noStrike" spc="-1">
                <a:solidFill>
                  <a:srgbClr val="000000"/>
                </a:solidFill>
                <a:uFill>
                  <a:solidFill>
                    <a:srgbClr val="FFFFFF"/>
                  </a:solidFill>
                </a:uFill>
                <a:latin typeface="Calibri"/>
              </a:rPr>
              <a:t> 2018</a:t>
            </a:r>
            <a:endParaRPr lang="en-GB" sz="1800" b="0" strike="noStrike" spc="-1">
              <a:solidFill>
                <a:srgbClr val="000000"/>
              </a:solidFill>
              <a:uFill>
                <a:solidFill>
                  <a:srgbClr val="FFFFFF"/>
                </a:solidFill>
              </a:uFill>
              <a:latin typeface="Arial"/>
            </a:endParaRPr>
          </a:p>
          <a:p>
            <a:pPr>
              <a:lnSpc>
                <a:spcPct val="100000"/>
              </a:lnSpc>
            </a:pPr>
            <a:endParaRPr lang="en-GB" sz="1800" b="0" strike="noStrike" spc="-1">
              <a:solidFill>
                <a:srgbClr val="000000"/>
              </a:solidFill>
              <a:uFill>
                <a:solidFill>
                  <a:srgbClr val="FFFFFF"/>
                </a:solidFill>
              </a:uFill>
              <a:latin typeface="Arial"/>
            </a:endParaRPr>
          </a:p>
          <a:p>
            <a:pPr>
              <a:lnSpc>
                <a:spcPct val="100000"/>
              </a:lnSpc>
            </a:pPr>
            <a:r>
              <a:rPr lang="en-GB" sz="1800" b="0" strike="noStrike" spc="-1">
                <a:solidFill>
                  <a:srgbClr val="000000"/>
                </a:solidFill>
                <a:uFill>
                  <a:solidFill>
                    <a:srgbClr val="FFFFFF"/>
                  </a:solidFill>
                </a:uFill>
                <a:latin typeface="Calibri"/>
              </a:rPr>
              <a:t>Building block for current research as part of EPSRC Energy Materials network</a:t>
            </a:r>
            <a:endParaRPr lang="en-GB"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5" name="Line 1"/>
          <p:cNvSpPr/>
          <p:nvPr/>
        </p:nvSpPr>
        <p:spPr>
          <a:xfrm flipV="1">
            <a:off x="0" y="1143720"/>
            <a:ext cx="9144000" cy="17640"/>
          </a:xfrm>
          <a:prstGeom prst="line">
            <a:avLst/>
          </a:prstGeom>
          <a:ln w="38160">
            <a:solidFill>
              <a:srgbClr val="4A7EBB"/>
            </a:solidFill>
            <a:round/>
          </a:ln>
        </p:spPr>
        <p:style>
          <a:lnRef idx="1">
            <a:schemeClr val="accent1"/>
          </a:lnRef>
          <a:fillRef idx="0">
            <a:schemeClr val="accent1"/>
          </a:fillRef>
          <a:effectRef idx="0">
            <a:schemeClr val="accent1"/>
          </a:effectRef>
          <a:fontRef idx="minor"/>
        </p:style>
      </p:sp>
      <p:sp>
        <p:nvSpPr>
          <p:cNvPr id="326" name="CustomShape 2"/>
          <p:cNvSpPr/>
          <p:nvPr/>
        </p:nvSpPr>
        <p:spPr>
          <a:xfrm>
            <a:off x="2436480" y="108720"/>
            <a:ext cx="6579000" cy="8535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anchor="ctr"/>
          <a:lstStyle/>
          <a:p>
            <a:pPr>
              <a:lnSpc>
                <a:spcPct val="100000"/>
              </a:lnSpc>
            </a:pPr>
            <a:r>
              <a:rPr lang="en-GB" sz="3600" b="0" strike="noStrike" spc="-1">
                <a:solidFill>
                  <a:srgbClr val="254061"/>
                </a:solidFill>
                <a:uFill>
                  <a:solidFill>
                    <a:srgbClr val="FFFFFF"/>
                  </a:solidFill>
                </a:uFill>
                <a:latin typeface="Calibri"/>
              </a:rPr>
              <a:t>Storage and Lighting</a:t>
            </a:r>
            <a:endParaRPr lang="en-GB" sz="1800" b="0" strike="noStrike" spc="-1">
              <a:solidFill>
                <a:srgbClr val="000000"/>
              </a:solidFill>
              <a:uFill>
                <a:solidFill>
                  <a:srgbClr val="FFFFFF"/>
                </a:solidFill>
              </a:uFill>
              <a:latin typeface="Arial"/>
            </a:endParaRPr>
          </a:p>
        </p:txBody>
      </p:sp>
      <p:sp>
        <p:nvSpPr>
          <p:cNvPr id="327" name="CustomShape 3"/>
          <p:cNvSpPr/>
          <p:nvPr/>
        </p:nvSpPr>
        <p:spPr>
          <a:xfrm>
            <a:off x="107640" y="1196640"/>
            <a:ext cx="7704360" cy="452556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nSpc>
                <a:spcPct val="100000"/>
              </a:lnSpc>
            </a:pPr>
            <a:r>
              <a:rPr lang="en-GB" sz="1800" b="0" strike="noStrike" spc="-1" dirty="0">
                <a:solidFill>
                  <a:srgbClr val="0000FF"/>
                </a:solidFill>
                <a:uFill>
                  <a:solidFill>
                    <a:srgbClr val="FFFFFF"/>
                  </a:solidFill>
                </a:uFill>
                <a:latin typeface="Calibri"/>
              </a:rPr>
              <a:t>Prizes and esteem:</a:t>
            </a:r>
            <a:endParaRPr lang="en-GB" sz="1800" b="0" strike="noStrike" spc="-1" dirty="0">
              <a:solidFill>
                <a:srgbClr val="000000"/>
              </a:solidFill>
              <a:uFill>
                <a:solidFill>
                  <a:srgbClr val="FFFFFF"/>
                </a:solidFill>
              </a:uFill>
              <a:latin typeface="Arial"/>
            </a:endParaRPr>
          </a:p>
          <a:p>
            <a:pPr>
              <a:lnSpc>
                <a:spcPct val="100000"/>
              </a:lnSpc>
            </a:pPr>
            <a:r>
              <a:rPr lang="en-GB" sz="1800" b="0" strike="noStrike" spc="-1" dirty="0" smtClean="0">
                <a:solidFill>
                  <a:srgbClr val="000000"/>
                </a:solidFill>
                <a:uFill>
                  <a:solidFill>
                    <a:srgbClr val="FFFFFF"/>
                  </a:solidFill>
                </a:uFill>
                <a:latin typeface="Calibri"/>
              </a:rPr>
              <a:t>Jan </a:t>
            </a:r>
            <a:r>
              <a:rPr lang="en-GB" sz="1800" b="0" strike="noStrike" spc="-1" dirty="0" err="1" smtClean="0">
                <a:solidFill>
                  <a:srgbClr val="000000"/>
                </a:solidFill>
                <a:uFill>
                  <a:solidFill>
                    <a:srgbClr val="FFFFFF"/>
                  </a:solidFill>
                </a:uFill>
                <a:latin typeface="Calibri"/>
              </a:rPr>
              <a:t>Skakle</a:t>
            </a:r>
            <a:r>
              <a:rPr lang="en-GB" sz="1800" b="0" strike="noStrike" spc="-1" dirty="0" smtClean="0">
                <a:solidFill>
                  <a:srgbClr val="000000"/>
                </a:solidFill>
                <a:uFill>
                  <a:solidFill>
                    <a:srgbClr val="FFFFFF"/>
                  </a:solidFill>
                </a:uFill>
                <a:latin typeface="Calibri"/>
              </a:rPr>
              <a:t> (</a:t>
            </a:r>
            <a:r>
              <a:rPr lang="en-GB" sz="1800" b="0" strike="noStrike" spc="-1" dirty="0" err="1" smtClean="0">
                <a:solidFill>
                  <a:srgbClr val="000000"/>
                </a:solidFill>
                <a:uFill>
                  <a:solidFill>
                    <a:srgbClr val="FFFFFF"/>
                  </a:solidFill>
                </a:uFill>
                <a:latin typeface="Calibri"/>
              </a:rPr>
              <a:t>Abdn</a:t>
            </a:r>
            <a:r>
              <a:rPr lang="en-GB" sz="1800" b="0" strike="noStrike" spc="-1" dirty="0">
                <a:solidFill>
                  <a:srgbClr val="000000"/>
                </a:solidFill>
                <a:uFill>
                  <a:solidFill>
                    <a:srgbClr val="FFFFFF"/>
                  </a:solidFill>
                </a:uFill>
                <a:latin typeface="Calibri"/>
              </a:rPr>
              <a:t>) – made first female head of Royal Society of Chemistry Solid State Group</a:t>
            </a:r>
            <a:endParaRPr lang="en-GB" sz="1800" b="0" strike="noStrike" spc="-1" dirty="0">
              <a:solidFill>
                <a:srgbClr val="000000"/>
              </a:solidFill>
              <a:uFill>
                <a:solidFill>
                  <a:srgbClr val="FFFFFF"/>
                </a:solidFill>
              </a:uFill>
              <a:latin typeface="Arial"/>
            </a:endParaRPr>
          </a:p>
          <a:p>
            <a:pPr>
              <a:lnSpc>
                <a:spcPct val="100000"/>
              </a:lnSpc>
            </a:pPr>
            <a:r>
              <a:rPr lang="en-GB" sz="2000" b="0" strike="noStrike" spc="-1" dirty="0">
                <a:solidFill>
                  <a:srgbClr val="0000FF"/>
                </a:solidFill>
                <a:uFill>
                  <a:solidFill>
                    <a:srgbClr val="FFFFFF"/>
                  </a:solidFill>
                </a:uFill>
                <a:latin typeface="Calibri"/>
              </a:rPr>
              <a:t>Significant new grant funding:</a:t>
            </a:r>
            <a:r>
              <a:rPr lang="en-GB" sz="2000" b="0" strike="noStrike" spc="-1" dirty="0">
                <a:solidFill>
                  <a:srgbClr val="000000"/>
                </a:solidFill>
                <a:uFill>
                  <a:solidFill>
                    <a:srgbClr val="FFFFFF"/>
                  </a:solidFill>
                </a:uFill>
                <a:latin typeface="Calibri"/>
              </a:rPr>
              <a:t> </a:t>
            </a:r>
            <a:endParaRPr lang="en-GB" sz="1800" b="0" strike="noStrike" spc="-1" dirty="0">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strike="noStrike" spc="-1" dirty="0">
                <a:solidFill>
                  <a:srgbClr val="000000"/>
                </a:solidFill>
                <a:uFill>
                  <a:solidFill>
                    <a:srgbClr val="FFFFFF"/>
                  </a:solidFill>
                </a:uFill>
                <a:latin typeface="Calibri"/>
              </a:rPr>
              <a:t>EPSRC network grant - Hexagonal perovskites (for SOFC applications); £27K (</a:t>
            </a:r>
            <a:r>
              <a:rPr lang="en-GB" sz="1800" b="0" strike="noStrike" spc="-1" dirty="0" err="1">
                <a:solidFill>
                  <a:srgbClr val="000000"/>
                </a:solidFill>
                <a:uFill>
                  <a:solidFill>
                    <a:srgbClr val="FFFFFF"/>
                  </a:solidFill>
                </a:uFill>
                <a:latin typeface="Calibri"/>
              </a:rPr>
              <a:t>Abdn</a:t>
            </a:r>
            <a:r>
              <a:rPr lang="en-GB" sz="1800" b="0" strike="noStrike" spc="-1" dirty="0">
                <a:solidFill>
                  <a:srgbClr val="000000"/>
                </a:solidFill>
                <a:uFill>
                  <a:solidFill>
                    <a:srgbClr val="FFFFFF"/>
                  </a:solidFill>
                </a:uFill>
                <a:latin typeface="Calibri"/>
              </a:rPr>
              <a:t>); 2018 </a:t>
            </a:r>
            <a:r>
              <a:rPr lang="en-GB" sz="1800" b="0" strike="noStrike" spc="-1" dirty="0">
                <a:solidFill>
                  <a:srgbClr val="0000FF"/>
                </a:solidFill>
                <a:uFill>
                  <a:solidFill>
                    <a:srgbClr val="FFFFFF"/>
                  </a:solidFill>
                </a:uFill>
                <a:latin typeface="Calibri"/>
              </a:rPr>
              <a:t>- NEW</a:t>
            </a:r>
            <a:endParaRPr lang="en-GB" sz="1800" b="0" strike="noStrike" spc="-1" dirty="0">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strike="noStrike" spc="-1" dirty="0" err="1">
                <a:solidFill>
                  <a:srgbClr val="000000"/>
                </a:solidFill>
                <a:uFill>
                  <a:solidFill>
                    <a:srgbClr val="FFFFFF"/>
                  </a:solidFill>
                </a:uFill>
                <a:latin typeface="Calibri"/>
              </a:rPr>
              <a:t>Leverhulme</a:t>
            </a:r>
            <a:r>
              <a:rPr lang="en-GB" sz="1800" b="0" strike="noStrike" spc="-1" dirty="0">
                <a:solidFill>
                  <a:srgbClr val="000000"/>
                </a:solidFill>
                <a:uFill>
                  <a:solidFill>
                    <a:srgbClr val="FFFFFF"/>
                  </a:solidFill>
                </a:uFill>
                <a:latin typeface="Calibri"/>
              </a:rPr>
              <a:t> award – Hexagonal perovskites (for SOFC applications); £150K (</a:t>
            </a:r>
            <a:r>
              <a:rPr lang="en-GB" sz="1800" b="0" strike="noStrike" spc="-1" dirty="0" err="1">
                <a:solidFill>
                  <a:srgbClr val="000000"/>
                </a:solidFill>
                <a:uFill>
                  <a:solidFill>
                    <a:srgbClr val="FFFFFF"/>
                  </a:solidFill>
                </a:uFill>
                <a:latin typeface="Calibri"/>
              </a:rPr>
              <a:t>Abdn</a:t>
            </a:r>
            <a:r>
              <a:rPr lang="en-GB" sz="1800" b="0" strike="noStrike" spc="-1" dirty="0">
                <a:solidFill>
                  <a:srgbClr val="000000"/>
                </a:solidFill>
                <a:uFill>
                  <a:solidFill>
                    <a:srgbClr val="FFFFFF"/>
                  </a:solidFill>
                </a:uFill>
                <a:latin typeface="Calibri"/>
              </a:rPr>
              <a:t>); 2018 – 2020 </a:t>
            </a:r>
            <a:r>
              <a:rPr lang="en-GB" sz="1800" b="0" strike="noStrike" spc="-1" dirty="0">
                <a:solidFill>
                  <a:srgbClr val="0000FF"/>
                </a:solidFill>
                <a:uFill>
                  <a:solidFill>
                    <a:srgbClr val="FFFFFF"/>
                  </a:solidFill>
                </a:uFill>
                <a:latin typeface="Calibri"/>
              </a:rPr>
              <a:t>– NEW</a:t>
            </a:r>
            <a:endParaRPr lang="en-GB" sz="1800" b="0" strike="noStrike" spc="-1" dirty="0">
              <a:solidFill>
                <a:srgbClr val="000000"/>
              </a:solidFill>
              <a:uFill>
                <a:solidFill>
                  <a:srgbClr val="FFFFFF"/>
                </a:solidFill>
              </a:uFill>
              <a:latin typeface="Arial"/>
            </a:endParaRPr>
          </a:p>
          <a:p>
            <a:pPr>
              <a:lnSpc>
                <a:spcPct val="100000"/>
              </a:lnSpc>
            </a:pPr>
            <a:r>
              <a:rPr lang="en-GB" sz="1800" b="0" strike="noStrike" spc="-1" dirty="0">
                <a:solidFill>
                  <a:srgbClr val="0000FF"/>
                </a:solidFill>
                <a:uFill>
                  <a:solidFill>
                    <a:srgbClr val="FFFFFF"/>
                  </a:solidFill>
                </a:uFill>
                <a:latin typeface="Calibri"/>
              </a:rPr>
              <a:t>High Profile Publications:</a:t>
            </a:r>
            <a:r>
              <a:rPr lang="en-GB" sz="1800" b="0" strike="noStrike" spc="-1" dirty="0">
                <a:solidFill>
                  <a:srgbClr val="000000"/>
                </a:solidFill>
                <a:uFill>
                  <a:solidFill>
                    <a:srgbClr val="FFFFFF"/>
                  </a:solidFill>
                </a:uFill>
                <a:latin typeface="Calibri"/>
              </a:rPr>
              <a:t> </a:t>
            </a:r>
            <a:endParaRPr lang="en-GB" sz="1800" b="0" strike="noStrike" spc="-1" dirty="0">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dirty="0">
                <a:solidFill>
                  <a:srgbClr val="000000"/>
                </a:solidFill>
                <a:uFill>
                  <a:solidFill>
                    <a:srgbClr val="FFFFFF"/>
                  </a:solidFill>
                </a:uFill>
                <a:latin typeface="Calibri"/>
              </a:rPr>
              <a:t>Energy &amp; Environmental Science </a:t>
            </a:r>
            <a:r>
              <a:rPr lang="en-GB" sz="1800" b="0" strike="noStrike" spc="-1" dirty="0">
                <a:solidFill>
                  <a:srgbClr val="000000"/>
                </a:solidFill>
                <a:uFill>
                  <a:solidFill>
                    <a:srgbClr val="FFFFFF"/>
                  </a:solidFill>
                </a:uFill>
                <a:latin typeface="Calibri"/>
              </a:rPr>
              <a:t>(2018) –</a:t>
            </a:r>
            <a:r>
              <a:rPr lang="en-GB" sz="1800" b="0" i="1" strike="noStrike" spc="-1" dirty="0">
                <a:solidFill>
                  <a:srgbClr val="000000"/>
                </a:solidFill>
                <a:uFill>
                  <a:solidFill>
                    <a:srgbClr val="FFFFFF"/>
                  </a:solidFill>
                </a:uFill>
                <a:latin typeface="Calibri"/>
              </a:rPr>
              <a:t> </a:t>
            </a:r>
            <a:r>
              <a:rPr lang="en-GB" sz="1800" b="0" strike="noStrike" spc="-1" dirty="0">
                <a:solidFill>
                  <a:srgbClr val="000000"/>
                </a:solidFill>
                <a:uFill>
                  <a:solidFill>
                    <a:srgbClr val="FFFFFF"/>
                  </a:solidFill>
                </a:uFill>
                <a:latin typeface="Calibri"/>
              </a:rPr>
              <a:t>Comparisons of </a:t>
            </a:r>
            <a:r>
              <a:rPr lang="en-GB" sz="1800" b="0" strike="noStrike" spc="-1" dirty="0" err="1">
                <a:solidFill>
                  <a:srgbClr val="000000"/>
                </a:solidFill>
                <a:uFill>
                  <a:solidFill>
                    <a:srgbClr val="FFFFFF"/>
                  </a:solidFill>
                </a:uFill>
                <a:latin typeface="Calibri"/>
              </a:rPr>
              <a:t>bijels</a:t>
            </a:r>
            <a:r>
              <a:rPr lang="en-GB" sz="1800" b="0" strike="noStrike" spc="-1" dirty="0">
                <a:solidFill>
                  <a:srgbClr val="000000"/>
                </a:solidFill>
                <a:uFill>
                  <a:solidFill>
                    <a:srgbClr val="FFFFFF"/>
                  </a:solidFill>
                </a:uFill>
                <a:latin typeface="Calibri"/>
              </a:rPr>
              <a:t> and periodic porous media for Li-ion batteries (</a:t>
            </a:r>
            <a:r>
              <a:rPr lang="en-GB" sz="1800" b="0" strike="noStrike" spc="-1" dirty="0" err="1">
                <a:solidFill>
                  <a:srgbClr val="000000"/>
                </a:solidFill>
                <a:uFill>
                  <a:solidFill>
                    <a:srgbClr val="FFFFFF"/>
                  </a:solidFill>
                </a:uFill>
                <a:latin typeface="Calibri"/>
              </a:rPr>
              <a:t>Thijssen</a:t>
            </a:r>
            <a:r>
              <a:rPr lang="en-GB" sz="1800" b="0" strike="noStrike" spc="-1" dirty="0">
                <a:solidFill>
                  <a:srgbClr val="000000"/>
                </a:solidFill>
                <a:uFill>
                  <a:solidFill>
                    <a:srgbClr val="FFFFFF"/>
                  </a:solidFill>
                </a:uFill>
                <a:latin typeface="Calibri"/>
              </a:rPr>
              <a:t>, </a:t>
            </a:r>
            <a:r>
              <a:rPr lang="en-GB" sz="1800" b="0" strike="noStrike" spc="-1" dirty="0" err="1">
                <a:solidFill>
                  <a:srgbClr val="000000"/>
                </a:solidFill>
                <a:uFill>
                  <a:solidFill>
                    <a:srgbClr val="FFFFFF"/>
                  </a:solidFill>
                </a:uFill>
                <a:latin typeface="Calibri"/>
              </a:rPr>
              <a:t>Edin</a:t>
            </a:r>
            <a:r>
              <a:rPr lang="en-GB" sz="1800" b="0" strike="noStrike" spc="-1" dirty="0">
                <a:solidFill>
                  <a:srgbClr val="000000"/>
                </a:solidFill>
                <a:uFill>
                  <a:solidFill>
                    <a:srgbClr val="FFFFFF"/>
                  </a:solidFill>
                </a:uFill>
                <a:latin typeface="Calibri"/>
              </a:rPr>
              <a:t>)</a:t>
            </a:r>
            <a:endParaRPr lang="en-GB" sz="1800" b="0" strike="noStrike" spc="-1" dirty="0">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dirty="0">
                <a:solidFill>
                  <a:srgbClr val="000000"/>
                </a:solidFill>
                <a:uFill>
                  <a:solidFill>
                    <a:srgbClr val="FFFFFF"/>
                  </a:solidFill>
                </a:uFill>
                <a:latin typeface="Calibri"/>
              </a:rPr>
              <a:t>Materials Horizons </a:t>
            </a:r>
            <a:r>
              <a:rPr lang="en-GB" sz="1800" b="0" strike="noStrike" spc="-1" dirty="0">
                <a:solidFill>
                  <a:srgbClr val="000000"/>
                </a:solidFill>
                <a:uFill>
                  <a:solidFill>
                    <a:srgbClr val="FFFFFF"/>
                  </a:solidFill>
                </a:uFill>
                <a:latin typeface="Calibri"/>
              </a:rPr>
              <a:t>(2018)</a:t>
            </a:r>
            <a:r>
              <a:rPr lang="en-GB" sz="1800" b="0" i="1" strike="noStrike" spc="-1" dirty="0">
                <a:solidFill>
                  <a:srgbClr val="000000"/>
                </a:solidFill>
                <a:uFill>
                  <a:solidFill>
                    <a:srgbClr val="FFFFFF"/>
                  </a:solidFill>
                </a:uFill>
                <a:latin typeface="Calibri"/>
              </a:rPr>
              <a:t> </a:t>
            </a:r>
            <a:r>
              <a:rPr lang="en-GB" sz="1800" b="0" strike="noStrike" spc="-1" dirty="0">
                <a:solidFill>
                  <a:srgbClr val="000000"/>
                </a:solidFill>
                <a:uFill>
                  <a:solidFill>
                    <a:srgbClr val="FFFFFF"/>
                  </a:solidFill>
                </a:uFill>
                <a:latin typeface="Calibri"/>
              </a:rPr>
              <a:t>– Direct transformation of </a:t>
            </a:r>
            <a:r>
              <a:rPr lang="en-GB" sz="1800" b="0" strike="noStrike" spc="-1" dirty="0" err="1">
                <a:solidFill>
                  <a:srgbClr val="000000"/>
                </a:solidFill>
                <a:uFill>
                  <a:solidFill>
                    <a:srgbClr val="FFFFFF"/>
                  </a:solidFill>
                </a:uFill>
                <a:latin typeface="Calibri"/>
              </a:rPr>
              <a:t>bijels</a:t>
            </a:r>
            <a:r>
              <a:rPr lang="en-GB" sz="1800" b="0" strike="noStrike" spc="-1" dirty="0">
                <a:solidFill>
                  <a:srgbClr val="000000"/>
                </a:solidFill>
                <a:uFill>
                  <a:solidFill>
                    <a:srgbClr val="FFFFFF"/>
                  </a:solidFill>
                </a:uFill>
                <a:latin typeface="Calibri"/>
              </a:rPr>
              <a:t> into composite electrolyte for battery applications (Clegg, </a:t>
            </a:r>
            <a:r>
              <a:rPr lang="en-GB" sz="1800" b="0" strike="noStrike" spc="-1" dirty="0" err="1">
                <a:solidFill>
                  <a:srgbClr val="000000"/>
                </a:solidFill>
                <a:uFill>
                  <a:solidFill>
                    <a:srgbClr val="FFFFFF"/>
                  </a:solidFill>
                </a:uFill>
                <a:latin typeface="Calibri"/>
              </a:rPr>
              <a:t>Thijssen</a:t>
            </a:r>
            <a:r>
              <a:rPr lang="en-GB" sz="1800" b="0" strike="noStrike" spc="-1" dirty="0">
                <a:solidFill>
                  <a:srgbClr val="000000"/>
                </a:solidFill>
                <a:uFill>
                  <a:solidFill>
                    <a:srgbClr val="FFFFFF"/>
                  </a:solidFill>
                </a:uFill>
                <a:latin typeface="Calibri"/>
              </a:rPr>
              <a:t>, </a:t>
            </a:r>
            <a:r>
              <a:rPr lang="en-GB" sz="1800" b="0" strike="noStrike" spc="-1" dirty="0" err="1">
                <a:solidFill>
                  <a:srgbClr val="000000"/>
                </a:solidFill>
                <a:uFill>
                  <a:solidFill>
                    <a:srgbClr val="FFFFFF"/>
                  </a:solidFill>
                </a:uFill>
                <a:latin typeface="Calibri"/>
              </a:rPr>
              <a:t>Edin</a:t>
            </a:r>
            <a:r>
              <a:rPr lang="en-GB" sz="1800" b="0" strike="noStrike" spc="-1" dirty="0">
                <a:solidFill>
                  <a:srgbClr val="000000"/>
                </a:solidFill>
                <a:uFill>
                  <a:solidFill>
                    <a:srgbClr val="FFFFFF"/>
                  </a:solidFill>
                </a:uFill>
                <a:latin typeface="Calibri"/>
              </a:rPr>
              <a:t>)</a:t>
            </a:r>
            <a:endParaRPr lang="en-GB" sz="1800" b="0" strike="noStrike" spc="-1" dirty="0">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dirty="0">
                <a:solidFill>
                  <a:srgbClr val="000000"/>
                </a:solidFill>
                <a:uFill>
                  <a:solidFill>
                    <a:srgbClr val="FFFFFF"/>
                  </a:solidFill>
                </a:uFill>
                <a:latin typeface="Calibri"/>
              </a:rPr>
              <a:t>J. Materials Chem. A </a:t>
            </a:r>
            <a:r>
              <a:rPr lang="en-GB" sz="1800" b="0" strike="noStrike" spc="-1" dirty="0">
                <a:solidFill>
                  <a:srgbClr val="000000"/>
                </a:solidFill>
                <a:uFill>
                  <a:solidFill>
                    <a:srgbClr val="FFFFFF"/>
                  </a:solidFill>
                </a:uFill>
                <a:latin typeface="Calibri"/>
              </a:rPr>
              <a:t>(2018)</a:t>
            </a:r>
            <a:r>
              <a:rPr lang="en-GB" sz="1800" b="0" i="1" strike="noStrike" spc="-1" dirty="0">
                <a:solidFill>
                  <a:srgbClr val="000000"/>
                </a:solidFill>
                <a:uFill>
                  <a:solidFill>
                    <a:srgbClr val="FFFFFF"/>
                  </a:solidFill>
                </a:uFill>
                <a:latin typeface="Calibri"/>
              </a:rPr>
              <a:t> – </a:t>
            </a:r>
            <a:r>
              <a:rPr lang="en-GB" sz="1800" b="0" strike="noStrike" spc="-1" dirty="0">
                <a:solidFill>
                  <a:srgbClr val="000000"/>
                </a:solidFill>
                <a:uFill>
                  <a:solidFill>
                    <a:srgbClr val="FFFFFF"/>
                  </a:solidFill>
                </a:uFill>
                <a:latin typeface="Calibri"/>
              </a:rPr>
              <a:t>Crystal Structure and Electrical Properties of Oxide Ion Conductor </a:t>
            </a:r>
            <a:r>
              <a:rPr lang="en-GB" sz="1800" b="0" strike="noStrike" spc="-1" dirty="0" smtClean="0">
                <a:solidFill>
                  <a:srgbClr val="000000"/>
                </a:solidFill>
                <a:uFill>
                  <a:solidFill>
                    <a:srgbClr val="FFFFFF"/>
                  </a:solidFill>
                </a:uFill>
                <a:latin typeface="Calibri"/>
              </a:rPr>
              <a:t>(</a:t>
            </a:r>
            <a:r>
              <a:rPr lang="en-GB" sz="1800" b="0" strike="noStrike" spc="-1" dirty="0" err="1" smtClean="0">
                <a:solidFill>
                  <a:srgbClr val="000000"/>
                </a:solidFill>
                <a:uFill>
                  <a:solidFill>
                    <a:srgbClr val="FFFFFF"/>
                  </a:solidFill>
                </a:uFill>
                <a:latin typeface="Calibri"/>
              </a:rPr>
              <a:t>Skakle</a:t>
            </a:r>
            <a:r>
              <a:rPr lang="en-GB" sz="1800" b="0" strike="noStrike" spc="-1" dirty="0" smtClean="0">
                <a:solidFill>
                  <a:srgbClr val="000000"/>
                </a:solidFill>
                <a:uFill>
                  <a:solidFill>
                    <a:srgbClr val="FFFFFF"/>
                  </a:solidFill>
                </a:uFill>
                <a:latin typeface="Calibri"/>
              </a:rPr>
              <a:t> &amp; </a:t>
            </a:r>
            <a:r>
              <a:rPr lang="en-GB" sz="1800" b="0" strike="noStrike" spc="-1" dirty="0" err="1" smtClean="0">
                <a:solidFill>
                  <a:srgbClr val="000000"/>
                </a:solidFill>
                <a:uFill>
                  <a:solidFill>
                    <a:srgbClr val="FFFFFF"/>
                  </a:solidFill>
                </a:uFill>
                <a:latin typeface="Calibri"/>
              </a:rPr>
              <a:t>Mclaughlin</a:t>
            </a:r>
            <a:r>
              <a:rPr lang="en-GB" sz="1800" b="0" strike="noStrike" spc="-1" dirty="0">
                <a:solidFill>
                  <a:srgbClr val="000000"/>
                </a:solidFill>
                <a:uFill>
                  <a:solidFill>
                    <a:srgbClr val="FFFFFF"/>
                  </a:solidFill>
                </a:uFill>
                <a:latin typeface="Calibri"/>
              </a:rPr>
              <a:t>, </a:t>
            </a:r>
            <a:r>
              <a:rPr lang="en-GB" sz="1800" b="0" strike="noStrike" spc="-1" dirty="0" err="1">
                <a:solidFill>
                  <a:srgbClr val="000000"/>
                </a:solidFill>
                <a:uFill>
                  <a:solidFill>
                    <a:srgbClr val="FFFFFF"/>
                  </a:solidFill>
                </a:uFill>
                <a:latin typeface="Calibri"/>
              </a:rPr>
              <a:t>Abdn</a:t>
            </a:r>
            <a:r>
              <a:rPr lang="en-GB" sz="1800" b="0" strike="noStrike" spc="-1" dirty="0">
                <a:solidFill>
                  <a:srgbClr val="000000"/>
                </a:solidFill>
                <a:uFill>
                  <a:solidFill>
                    <a:srgbClr val="FFFFFF"/>
                  </a:solidFill>
                </a:uFill>
                <a:latin typeface="Calibri"/>
              </a:rPr>
              <a:t>) </a:t>
            </a:r>
            <a:endParaRPr lang="en-GB" sz="1800" b="0" strike="noStrike" spc="-1" dirty="0">
              <a:solidFill>
                <a:srgbClr val="000000"/>
              </a:solidFill>
              <a:uFill>
                <a:solidFill>
                  <a:srgbClr val="FFFFFF"/>
                </a:solidFill>
              </a:uFill>
              <a:latin typeface="Arial"/>
            </a:endParaRPr>
          </a:p>
          <a:p>
            <a:pPr marL="228600" indent="-228240">
              <a:lnSpc>
                <a:spcPct val="100000"/>
              </a:lnSpc>
              <a:buClr>
                <a:srgbClr val="000000"/>
              </a:buClr>
              <a:buFont typeface="Arial"/>
              <a:buChar char="•"/>
            </a:pPr>
            <a:r>
              <a:rPr lang="en-GB" sz="1800" b="0" i="1" strike="noStrike" spc="-1" dirty="0">
                <a:solidFill>
                  <a:srgbClr val="000000"/>
                </a:solidFill>
                <a:uFill>
                  <a:solidFill>
                    <a:srgbClr val="FFFFFF"/>
                  </a:solidFill>
                </a:uFill>
                <a:latin typeface="Calibri"/>
              </a:rPr>
              <a:t>Chemistry of Materials </a:t>
            </a:r>
            <a:r>
              <a:rPr lang="en-GB" sz="1800" b="0" strike="noStrike" spc="-1" dirty="0">
                <a:solidFill>
                  <a:srgbClr val="000000"/>
                </a:solidFill>
                <a:uFill>
                  <a:solidFill>
                    <a:srgbClr val="FFFFFF"/>
                  </a:solidFill>
                </a:uFill>
                <a:latin typeface="Calibri"/>
              </a:rPr>
              <a:t>(2017)</a:t>
            </a:r>
            <a:r>
              <a:rPr lang="en-GB" sz="1800" b="0" i="1" strike="noStrike" spc="-1" dirty="0">
                <a:solidFill>
                  <a:srgbClr val="000000"/>
                </a:solidFill>
                <a:uFill>
                  <a:solidFill>
                    <a:srgbClr val="FFFFFF"/>
                  </a:solidFill>
                </a:uFill>
                <a:latin typeface="Calibri"/>
              </a:rPr>
              <a:t> – </a:t>
            </a:r>
            <a:r>
              <a:rPr lang="en-GB" sz="1800" b="0" strike="noStrike" spc="-1" dirty="0">
                <a:solidFill>
                  <a:srgbClr val="000000"/>
                </a:solidFill>
                <a:uFill>
                  <a:solidFill>
                    <a:srgbClr val="FFFFFF"/>
                  </a:solidFill>
                </a:uFill>
                <a:latin typeface="Calibri"/>
              </a:rPr>
              <a:t>Relationship between the Structure and Conductivity of the Novel Oxide Ionic Conductor </a:t>
            </a:r>
            <a:r>
              <a:rPr lang="en-GB" sz="1800" b="0" strike="noStrike" spc="-1" dirty="0" smtClean="0">
                <a:solidFill>
                  <a:srgbClr val="000000"/>
                </a:solidFill>
                <a:uFill>
                  <a:solidFill>
                    <a:srgbClr val="FFFFFF"/>
                  </a:solidFill>
                </a:uFill>
                <a:latin typeface="Calibri"/>
              </a:rPr>
              <a:t>(</a:t>
            </a:r>
            <a:r>
              <a:rPr lang="en-GB" spc="-1" smtClean="0">
                <a:solidFill>
                  <a:srgbClr val="000000"/>
                </a:solidFill>
                <a:uFill>
                  <a:solidFill>
                    <a:srgbClr val="FFFFFF"/>
                  </a:solidFill>
                </a:uFill>
                <a:latin typeface="Calibri"/>
              </a:rPr>
              <a:t>Ska</a:t>
            </a:r>
            <a:r>
              <a:rPr lang="en-GB" sz="1800" b="0" strike="noStrike" spc="-1" smtClean="0">
                <a:solidFill>
                  <a:srgbClr val="000000"/>
                </a:solidFill>
                <a:uFill>
                  <a:solidFill>
                    <a:srgbClr val="FFFFFF"/>
                  </a:solidFill>
                </a:uFill>
                <a:latin typeface="Calibri"/>
              </a:rPr>
              <a:t>kle</a:t>
            </a:r>
            <a:r>
              <a:rPr lang="en-GB" sz="1800" b="0" strike="noStrike" spc="-1" dirty="0" smtClean="0">
                <a:solidFill>
                  <a:srgbClr val="000000"/>
                </a:solidFill>
                <a:uFill>
                  <a:solidFill>
                    <a:srgbClr val="FFFFFF"/>
                  </a:solidFill>
                </a:uFill>
                <a:latin typeface="Calibri"/>
              </a:rPr>
              <a:t> &amp; </a:t>
            </a:r>
            <a:r>
              <a:rPr lang="en-GB" sz="1800" b="0" strike="noStrike" spc="-1" dirty="0" err="1" smtClean="0">
                <a:solidFill>
                  <a:srgbClr val="000000"/>
                </a:solidFill>
                <a:uFill>
                  <a:solidFill>
                    <a:srgbClr val="FFFFFF"/>
                  </a:solidFill>
                </a:uFill>
                <a:latin typeface="Calibri"/>
              </a:rPr>
              <a:t>Mclaughlin</a:t>
            </a:r>
            <a:r>
              <a:rPr lang="en-GB" sz="1800" b="0" strike="noStrike" spc="-1" dirty="0">
                <a:solidFill>
                  <a:srgbClr val="000000"/>
                </a:solidFill>
                <a:uFill>
                  <a:solidFill>
                    <a:srgbClr val="FFFFFF"/>
                  </a:solidFill>
                </a:uFill>
                <a:latin typeface="Calibri"/>
              </a:rPr>
              <a:t>, </a:t>
            </a:r>
            <a:r>
              <a:rPr lang="en-GB" sz="1800" b="0" strike="noStrike" spc="-1" dirty="0" err="1">
                <a:solidFill>
                  <a:srgbClr val="000000"/>
                </a:solidFill>
                <a:uFill>
                  <a:solidFill>
                    <a:srgbClr val="FFFFFF"/>
                  </a:solidFill>
                </a:uFill>
                <a:latin typeface="Calibri"/>
              </a:rPr>
              <a:t>Abdn</a:t>
            </a:r>
            <a:r>
              <a:rPr lang="en-GB" sz="1800" b="0" strike="noStrike" spc="-1" dirty="0">
                <a:solidFill>
                  <a:srgbClr val="000000"/>
                </a:solidFill>
                <a:uFill>
                  <a:solidFill>
                    <a:srgbClr val="FFFFFF"/>
                  </a:solidFill>
                </a:uFill>
                <a:latin typeface="Calibri"/>
              </a:rPr>
              <a:t>)</a:t>
            </a:r>
            <a:endParaRPr lang="en-GB" sz="1800" b="0" strike="noStrike" spc="-1" dirty="0">
              <a:solidFill>
                <a:srgbClr val="000000"/>
              </a:solidFill>
              <a:uFill>
                <a:solidFill>
                  <a:srgbClr val="FFFFFF"/>
                </a:solidFill>
              </a:uFill>
              <a:latin typeface="Arial"/>
            </a:endParaRPr>
          </a:p>
          <a:p>
            <a:pPr>
              <a:lnSpc>
                <a:spcPct val="100000"/>
              </a:lnSpc>
            </a:pPr>
            <a:endParaRPr lang="en-GB" sz="1800" b="0" strike="noStrike" spc="-1" dirty="0">
              <a:solidFill>
                <a:srgbClr val="000000"/>
              </a:solidFill>
              <a:uFill>
                <a:solidFill>
                  <a:srgbClr val="FFFFFF"/>
                </a:solidFill>
              </a:uFill>
              <a:latin typeface="Arial"/>
            </a:endParaRPr>
          </a:p>
          <a:p>
            <a:pPr>
              <a:lnSpc>
                <a:spcPct val="100000"/>
              </a:lnSpc>
            </a:pPr>
            <a:endParaRPr lang="en-GB" sz="1800" b="0" strike="noStrike" spc="-1" dirty="0">
              <a:solidFill>
                <a:srgbClr val="000000"/>
              </a:solidFill>
              <a:uFill>
                <a:solidFill>
                  <a:srgbClr val="FFFFFF"/>
                </a:solidFill>
              </a:uFill>
              <a:latin typeface="Arial"/>
            </a:endParaRPr>
          </a:p>
          <a:p>
            <a:pPr>
              <a:lnSpc>
                <a:spcPct val="100000"/>
              </a:lnSpc>
            </a:pPr>
            <a:endParaRPr lang="en-GB" sz="1800" b="0" strike="noStrike" spc="-1" dirty="0">
              <a:solidFill>
                <a:srgbClr val="000000"/>
              </a:solidFill>
              <a:uFill>
                <a:solidFill>
                  <a:srgbClr val="FFFFFF"/>
                </a:solidFill>
              </a:uFill>
              <a:latin typeface="Arial"/>
            </a:endParaRPr>
          </a:p>
        </p:txBody>
      </p:sp>
      <p:pic>
        <p:nvPicPr>
          <p:cNvPr id="328" name="Picture 6"/>
          <p:cNvPicPr/>
          <p:nvPr/>
        </p:nvPicPr>
        <p:blipFill>
          <a:blip r:embed="rId2"/>
          <a:srcRect t="54547" r="50006"/>
          <a:stretch/>
        </p:blipFill>
        <p:spPr>
          <a:xfrm>
            <a:off x="7596360" y="2277000"/>
            <a:ext cx="1432080" cy="1367640"/>
          </a:xfrm>
          <a:prstGeom prst="rect">
            <a:avLst/>
          </a:prstGeom>
          <a:ln>
            <a:noFill/>
          </a:ln>
          <a:effectLst>
            <a:softEdge rad="112500"/>
          </a:effectLst>
        </p:spPr>
      </p:pic>
      <p:pic>
        <p:nvPicPr>
          <p:cNvPr id="329" name="Picture 8"/>
          <p:cNvPicPr/>
          <p:nvPr/>
        </p:nvPicPr>
        <p:blipFill>
          <a:blip r:embed="rId3"/>
          <a:stretch/>
        </p:blipFill>
        <p:spPr>
          <a:xfrm>
            <a:off x="7533360" y="282960"/>
            <a:ext cx="1499040" cy="596880"/>
          </a:xfrm>
          <a:prstGeom prst="rect">
            <a:avLst/>
          </a:prstGeom>
          <a:ln>
            <a:noFill/>
          </a:ln>
        </p:spPr>
      </p:pic>
      <p:pic>
        <p:nvPicPr>
          <p:cNvPr id="330" name="Picture 1"/>
          <p:cNvPicPr/>
          <p:nvPr/>
        </p:nvPicPr>
        <p:blipFill>
          <a:blip r:embed="rId4"/>
          <a:stretch/>
        </p:blipFill>
        <p:spPr>
          <a:xfrm>
            <a:off x="7740360" y="4437000"/>
            <a:ext cx="1236600" cy="1225080"/>
          </a:xfrm>
          <a:prstGeom prst="rect">
            <a:avLst/>
          </a:prstGeom>
          <a:ln>
            <a:noFill/>
          </a:ln>
          <a:effectLst>
            <a:outerShdw blurRad="292100" dist="139700" dir="2700000" algn="tl" rotWithShape="0">
              <a:srgbClr val="333333">
                <a:alpha val="65000"/>
              </a:srgbClr>
            </a:outerShdw>
          </a:effectLst>
        </p:spPr>
      </p:pic>
      <p:pic>
        <p:nvPicPr>
          <p:cNvPr id="331" name="Picture 9"/>
          <p:cNvPicPr/>
          <p:nvPr/>
        </p:nvPicPr>
        <p:blipFill>
          <a:blip r:embed="rId5"/>
          <a:stretch/>
        </p:blipFill>
        <p:spPr>
          <a:xfrm>
            <a:off x="7452360" y="1052640"/>
            <a:ext cx="1658880" cy="320400"/>
          </a:xfrm>
          <a:prstGeom prst="rect">
            <a:avLst/>
          </a:prstGeom>
          <a:ln>
            <a:noFill/>
          </a:ln>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2" name="Picture 2"/>
          <p:cNvPicPr/>
          <p:nvPr/>
        </p:nvPicPr>
        <p:blipFill>
          <a:blip r:embed="rId3"/>
          <a:stretch/>
        </p:blipFill>
        <p:spPr>
          <a:xfrm>
            <a:off x="-394200" y="-6840"/>
            <a:ext cx="9718560" cy="6864480"/>
          </a:xfrm>
          <a:prstGeom prst="rect">
            <a:avLst/>
          </a:prstGeom>
          <a:ln>
            <a:noFill/>
          </a:ln>
        </p:spPr>
      </p:pic>
      <p:sp>
        <p:nvSpPr>
          <p:cNvPr id="333" name="CustomShape 1"/>
          <p:cNvSpPr/>
          <p:nvPr/>
        </p:nvSpPr>
        <p:spPr>
          <a:xfrm>
            <a:off x="685800" y="260640"/>
            <a:ext cx="7772040" cy="685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algn="ctr">
              <a:lnSpc>
                <a:spcPct val="100000"/>
              </a:lnSpc>
            </a:pPr>
            <a:r>
              <a:rPr lang="en-GB" sz="4000" b="0" strike="noStrike" spc="-1">
                <a:solidFill>
                  <a:srgbClr val="FFFFFF"/>
                </a:solidFill>
                <a:uFill>
                  <a:solidFill>
                    <a:srgbClr val="FFFFFF"/>
                  </a:solidFill>
                </a:uFill>
                <a:latin typeface="Arial"/>
              </a:rPr>
              <a:t>Summary</a:t>
            </a:r>
            <a:endParaRPr lang="en-GB" sz="1800" b="0" strike="noStrike" spc="-1">
              <a:solidFill>
                <a:srgbClr val="000000"/>
              </a:solidFill>
              <a:uFill>
                <a:solidFill>
                  <a:srgbClr val="FFFFFF"/>
                </a:solidFill>
              </a:uFill>
              <a:latin typeface="Arial"/>
            </a:endParaRPr>
          </a:p>
        </p:txBody>
      </p:sp>
      <p:sp>
        <p:nvSpPr>
          <p:cNvPr id="334" name="CustomShape 2"/>
          <p:cNvSpPr/>
          <p:nvPr/>
        </p:nvSpPr>
        <p:spPr>
          <a:xfrm>
            <a:off x="539640" y="1556640"/>
            <a:ext cx="8064360" cy="4114440"/>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lstStyle/>
          <a:p>
            <a:pPr marL="343080" indent="-342720">
              <a:lnSpc>
                <a:spcPct val="90000"/>
              </a:lnSpc>
              <a:buClr>
                <a:srgbClr val="FFFFFF"/>
              </a:buClr>
              <a:buFont typeface="Times New Roman"/>
              <a:buChar char="-"/>
            </a:pPr>
            <a:r>
              <a:rPr lang="en-GB" sz="2000" b="0" strike="noStrike" spc="-1">
                <a:solidFill>
                  <a:srgbClr val="FFFFFF"/>
                </a:solidFill>
                <a:uFill>
                  <a:solidFill>
                    <a:srgbClr val="FFFFFF"/>
                  </a:solidFill>
                </a:uFill>
                <a:latin typeface="Arial"/>
              </a:rPr>
              <a:t>Flourishing new grant funding and growth in activity across our energy research portfolio</a:t>
            </a:r>
            <a:endParaRPr lang="en-GB" sz="1800" b="0" strike="noStrike" spc="-1">
              <a:solidFill>
                <a:srgbClr val="000000"/>
              </a:solidFill>
              <a:uFill>
                <a:solidFill>
                  <a:srgbClr val="FFFFFF"/>
                </a:solidFill>
              </a:uFill>
              <a:latin typeface="Arial"/>
            </a:endParaRPr>
          </a:p>
          <a:p>
            <a:pPr marL="343080" indent="-342720">
              <a:lnSpc>
                <a:spcPct val="90000"/>
              </a:lnSpc>
              <a:buClr>
                <a:srgbClr val="FFFFFF"/>
              </a:buClr>
              <a:buFont typeface="Times New Roman"/>
              <a:buChar char="-"/>
            </a:pPr>
            <a:r>
              <a:rPr lang="en-GB" sz="2000" b="0" strike="noStrike" spc="-1">
                <a:solidFill>
                  <a:srgbClr val="FFFFFF"/>
                </a:solidFill>
                <a:uFill>
                  <a:solidFill>
                    <a:srgbClr val="FFFFFF"/>
                  </a:solidFill>
                </a:uFill>
                <a:latin typeface="Arial"/>
              </a:rPr>
              <a:t>High impact publications across our theme topics</a:t>
            </a:r>
            <a:endParaRPr lang="en-GB" sz="1800" b="0" strike="noStrike" spc="-1">
              <a:solidFill>
                <a:srgbClr val="000000"/>
              </a:solidFill>
              <a:uFill>
                <a:solidFill>
                  <a:srgbClr val="FFFFFF"/>
                </a:solidFill>
              </a:uFill>
              <a:latin typeface="Arial"/>
            </a:endParaRPr>
          </a:p>
          <a:p>
            <a:pPr marL="343080" indent="-342720">
              <a:lnSpc>
                <a:spcPct val="90000"/>
              </a:lnSpc>
              <a:buClr>
                <a:srgbClr val="FFFFFF"/>
              </a:buClr>
              <a:buFont typeface="Times New Roman"/>
              <a:buChar char="-"/>
            </a:pPr>
            <a:r>
              <a:rPr lang="en-GB" sz="2000" b="0" strike="noStrike" spc="-1">
                <a:solidFill>
                  <a:srgbClr val="FFFFFF"/>
                </a:solidFill>
                <a:uFill>
                  <a:solidFill>
                    <a:srgbClr val="FFFFFF"/>
                  </a:solidFill>
                </a:uFill>
                <a:latin typeface="Arial"/>
              </a:rPr>
              <a:t>Collaborative work across SUPA in solar, lighting and nuclear; Links to several international projects and networks</a:t>
            </a:r>
            <a:endParaRPr lang="en-GB" sz="1800" b="0" strike="noStrike" spc="-1">
              <a:solidFill>
                <a:srgbClr val="000000"/>
              </a:solidFill>
              <a:uFill>
                <a:solidFill>
                  <a:srgbClr val="FFFFFF"/>
                </a:solidFill>
              </a:uFill>
              <a:latin typeface="Arial"/>
            </a:endParaRPr>
          </a:p>
          <a:p>
            <a:pPr marL="343080" indent="-342720">
              <a:lnSpc>
                <a:spcPct val="90000"/>
              </a:lnSpc>
              <a:buClr>
                <a:srgbClr val="FFFFFF"/>
              </a:buClr>
              <a:buFont typeface="Times New Roman"/>
              <a:buChar char="-"/>
            </a:pPr>
            <a:r>
              <a:rPr lang="en-GB" sz="2000" b="0" strike="noStrike" spc="-1">
                <a:solidFill>
                  <a:srgbClr val="FFFFFF"/>
                </a:solidFill>
                <a:uFill>
                  <a:solidFill>
                    <a:srgbClr val="FFFFFF"/>
                  </a:solidFill>
                </a:uFill>
                <a:latin typeface="Arial"/>
              </a:rPr>
              <a:t>Strong links to chemistry groups across the SUPA area</a:t>
            </a:r>
            <a:endParaRPr lang="en-GB" sz="1800" b="0" strike="noStrike" spc="-1">
              <a:solidFill>
                <a:srgbClr val="000000"/>
              </a:solidFill>
              <a:uFill>
                <a:solidFill>
                  <a:srgbClr val="FFFFFF"/>
                </a:solidFill>
              </a:uFill>
              <a:latin typeface="Arial"/>
            </a:endParaRPr>
          </a:p>
          <a:p>
            <a:pPr marL="343080" indent="-342720">
              <a:lnSpc>
                <a:spcPct val="90000"/>
              </a:lnSpc>
              <a:buClr>
                <a:srgbClr val="FFFFFF"/>
              </a:buClr>
              <a:buFont typeface="Times New Roman"/>
              <a:buChar char="-"/>
            </a:pPr>
            <a:r>
              <a:rPr lang="en-GB" sz="2000" b="0" strike="noStrike" spc="-1">
                <a:solidFill>
                  <a:srgbClr val="FFFFFF"/>
                </a:solidFill>
                <a:uFill>
                  <a:solidFill>
                    <a:srgbClr val="FFFFFF"/>
                  </a:solidFill>
                </a:uFill>
                <a:latin typeface="Arial"/>
              </a:rPr>
              <a:t>Emerging recent contribution to fuel cell research across SUPA</a:t>
            </a:r>
            <a:endParaRPr lang="en-GB" sz="1800" b="0" strike="noStrike" spc="-1">
              <a:solidFill>
                <a:srgbClr val="000000"/>
              </a:solidFill>
              <a:uFill>
                <a:solidFill>
                  <a:srgbClr val="FFFFFF"/>
                </a:solidFill>
              </a:uFill>
              <a:latin typeface="Arial"/>
            </a:endParaRPr>
          </a:p>
          <a:p>
            <a:pPr marL="343080" indent="-342720">
              <a:lnSpc>
                <a:spcPct val="90000"/>
              </a:lnSpc>
              <a:buClr>
                <a:srgbClr val="FFFFFF"/>
              </a:buClr>
              <a:buFont typeface="Times New Roman"/>
              <a:buChar char="-"/>
            </a:pPr>
            <a:r>
              <a:rPr lang="en-GB" sz="2000" b="0" strike="noStrike" spc="-1">
                <a:solidFill>
                  <a:srgbClr val="FFFFFF"/>
                </a:solidFill>
                <a:uFill>
                  <a:solidFill>
                    <a:srgbClr val="FFFFFF"/>
                  </a:solidFill>
                </a:uFill>
                <a:latin typeface="Arial"/>
              </a:rPr>
              <a:t>Two of three EPSRC Energy Materials networks led from Scotland</a:t>
            </a:r>
            <a:endParaRPr lang="en-GB" sz="1800" b="0" strike="noStrike" spc="-1">
              <a:solidFill>
                <a:srgbClr val="000000"/>
              </a:solidFill>
              <a:uFill>
                <a:solidFill>
                  <a:srgbClr val="FFFFFF"/>
                </a:solidFill>
              </a:u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6113</TotalTime>
  <Words>859</Words>
  <Application>Microsoft Office PowerPoint</Application>
  <PresentationFormat>On-screen Show (4:3)</PresentationFormat>
  <Paragraphs>87</Paragraphs>
  <Slides>9</Slides>
  <Notes>1</Notes>
  <HiddenSlides>0</HiddenSlides>
  <MMClips>0</MMClips>
  <ScaleCrop>false</ScaleCrop>
  <HeadingPairs>
    <vt:vector size="6" baseType="variant">
      <vt:variant>
        <vt:lpstr>Fonts Used</vt:lpstr>
      </vt:variant>
      <vt:variant>
        <vt:i4>6</vt:i4>
      </vt:variant>
      <vt:variant>
        <vt:lpstr>Theme</vt:lpstr>
      </vt:variant>
      <vt:variant>
        <vt:i4>7</vt:i4>
      </vt:variant>
      <vt:variant>
        <vt:lpstr>Slide Titles</vt:lpstr>
      </vt:variant>
      <vt:variant>
        <vt:i4>9</vt:i4>
      </vt:variant>
    </vt:vector>
  </HeadingPairs>
  <TitlesOfParts>
    <vt:vector size="22" baseType="lpstr">
      <vt:lpstr>DejaVu Sans</vt:lpstr>
      <vt:lpstr>Arial</vt:lpstr>
      <vt:lpstr>Calibri</vt:lpstr>
      <vt:lpstr>Symbol</vt:lpstr>
      <vt:lpstr>Times New Roman</vt:lpstr>
      <vt:lpstr>Wingdings</vt:lpstr>
      <vt:lpstr>Office Theme</vt:lpstr>
      <vt:lpstr>Office Theme</vt:lpstr>
      <vt:lpstr>Office Theme</vt:lpstr>
      <vt:lpstr>Office Theme</vt:lpstr>
      <vt:lpstr>Office Theme</vt:lpstr>
      <vt:lpstr>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SUPA Energy Theme: Progress and Strategy</dc:title>
  <dc:creator>Strathclyde Standard Desktop</dc:creator>
  <cp:lastModifiedBy>Yen-Fu Chen</cp:lastModifiedBy>
  <cp:revision>311</cp:revision>
  <cp:lastPrinted>2018-06-06T12:48:47Z</cp:lastPrinted>
  <dcterms:created xsi:type="dcterms:W3CDTF">2014-04-25T10:52:03Z</dcterms:created>
  <dcterms:modified xsi:type="dcterms:W3CDTF">2018-06-07T11:49:56Z</dcterms:modified>
  <dc:language>en-GB</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1</vt:i4>
  </property>
  <property fmtid="{D5CDD505-2E9C-101B-9397-08002B2CF9AE}" pid="8" name="PresentationFormat">
    <vt:lpwstr>On-screen Show (4:3)</vt:lpwstr>
  </property>
  <property fmtid="{D5CDD505-2E9C-101B-9397-08002B2CF9AE}" pid="9" name="ScaleCrop">
    <vt:bool>false</vt:bool>
  </property>
  <property fmtid="{D5CDD505-2E9C-101B-9397-08002B2CF9AE}" pid="10" name="ShareDoc">
    <vt:bool>false</vt:bool>
  </property>
  <property fmtid="{D5CDD505-2E9C-101B-9397-08002B2CF9AE}" pid="11" name="Slides">
    <vt:i4>9</vt:i4>
  </property>
</Properties>
</file>