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36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06" autoAdjust="0"/>
    <p:restoredTop sz="94660"/>
  </p:normalViewPr>
  <p:slideViewPr>
    <p:cSldViewPr snapToGrid="0">
      <p:cViewPr>
        <p:scale>
          <a:sx n="125" d="100"/>
          <a:sy n="125" d="100"/>
        </p:scale>
        <p:origin x="-1579" y="-16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719C3-BFA4-41B1-9E0F-39090FFB29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9E98C9C-4EA7-4D87-880D-7A8D2F8E9E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D36514D-8028-430C-AB7E-5F19BB619ADD}"/>
              </a:ext>
            </a:extLst>
          </p:cNvPr>
          <p:cNvSpPr>
            <a:spLocks noGrp="1"/>
          </p:cNvSpPr>
          <p:nvPr>
            <p:ph type="dt" sz="half" idx="10"/>
          </p:nvPr>
        </p:nvSpPr>
        <p:spPr/>
        <p:txBody>
          <a:bodyPr/>
          <a:lstStyle/>
          <a:p>
            <a:fld id="{EF077945-144F-4DEC-9BD5-C2D76A16035E}" type="datetimeFigureOut">
              <a:rPr lang="en-GB" smtClean="0"/>
              <a:t>19/05/2021</a:t>
            </a:fld>
            <a:endParaRPr lang="en-GB"/>
          </a:p>
        </p:txBody>
      </p:sp>
      <p:sp>
        <p:nvSpPr>
          <p:cNvPr id="5" name="Footer Placeholder 4">
            <a:extLst>
              <a:ext uri="{FF2B5EF4-FFF2-40B4-BE49-F238E27FC236}">
                <a16:creationId xmlns:a16="http://schemas.microsoft.com/office/drawing/2014/main" id="{EAA619BA-A9FA-45BE-BED4-8BB4FB522C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8EE5C1-BC30-41BE-8762-1F4C3DD50097}"/>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2049872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93547-CF94-406F-9232-39545E22E9F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B5F4E47-8E68-476C-B1A8-6D06747939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9B1756-6122-4EAF-A7B4-28E9B4336BA2}"/>
              </a:ext>
            </a:extLst>
          </p:cNvPr>
          <p:cNvSpPr>
            <a:spLocks noGrp="1"/>
          </p:cNvSpPr>
          <p:nvPr>
            <p:ph type="dt" sz="half" idx="10"/>
          </p:nvPr>
        </p:nvSpPr>
        <p:spPr/>
        <p:txBody>
          <a:bodyPr/>
          <a:lstStyle/>
          <a:p>
            <a:fld id="{EF077945-144F-4DEC-9BD5-C2D76A16035E}" type="datetimeFigureOut">
              <a:rPr lang="en-GB" smtClean="0"/>
              <a:t>19/05/2021</a:t>
            </a:fld>
            <a:endParaRPr lang="en-GB"/>
          </a:p>
        </p:txBody>
      </p:sp>
      <p:sp>
        <p:nvSpPr>
          <p:cNvPr id="5" name="Footer Placeholder 4">
            <a:extLst>
              <a:ext uri="{FF2B5EF4-FFF2-40B4-BE49-F238E27FC236}">
                <a16:creationId xmlns:a16="http://schemas.microsoft.com/office/drawing/2014/main" id="{3560F3C5-B133-4069-877A-BD06223F5F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F1D83A-5782-4DA0-8CA7-B746A053D087}"/>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3568511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BB8720-F878-4E7E-AD30-C9E23E43F4C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3899D36-EFFD-4CA5-9670-B6E8B4A16D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2A850A-0362-4F43-ABD7-D4384A5E2539}"/>
              </a:ext>
            </a:extLst>
          </p:cNvPr>
          <p:cNvSpPr>
            <a:spLocks noGrp="1"/>
          </p:cNvSpPr>
          <p:nvPr>
            <p:ph type="dt" sz="half" idx="10"/>
          </p:nvPr>
        </p:nvSpPr>
        <p:spPr/>
        <p:txBody>
          <a:bodyPr/>
          <a:lstStyle/>
          <a:p>
            <a:fld id="{EF077945-144F-4DEC-9BD5-C2D76A16035E}" type="datetimeFigureOut">
              <a:rPr lang="en-GB" smtClean="0"/>
              <a:t>19/05/2021</a:t>
            </a:fld>
            <a:endParaRPr lang="en-GB"/>
          </a:p>
        </p:txBody>
      </p:sp>
      <p:sp>
        <p:nvSpPr>
          <p:cNvPr id="5" name="Footer Placeholder 4">
            <a:extLst>
              <a:ext uri="{FF2B5EF4-FFF2-40B4-BE49-F238E27FC236}">
                <a16:creationId xmlns:a16="http://schemas.microsoft.com/office/drawing/2014/main" id="{121D6B64-B680-43B9-8EDD-F430F41F70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F464FE-7C7B-4088-B09B-3D51D73AA33E}"/>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2749754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0B1CF-2DE3-4FCA-8DE3-DFB5432C8C7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AE3E26C-631B-4E0F-84FB-0A92BB1067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6B7735-D16D-44D9-9EBA-BF1487BA8D27}"/>
              </a:ext>
            </a:extLst>
          </p:cNvPr>
          <p:cNvSpPr>
            <a:spLocks noGrp="1"/>
          </p:cNvSpPr>
          <p:nvPr>
            <p:ph type="dt" sz="half" idx="10"/>
          </p:nvPr>
        </p:nvSpPr>
        <p:spPr/>
        <p:txBody>
          <a:bodyPr/>
          <a:lstStyle/>
          <a:p>
            <a:fld id="{EF077945-144F-4DEC-9BD5-C2D76A16035E}" type="datetimeFigureOut">
              <a:rPr lang="en-GB" smtClean="0"/>
              <a:t>19/05/2021</a:t>
            </a:fld>
            <a:endParaRPr lang="en-GB"/>
          </a:p>
        </p:txBody>
      </p:sp>
      <p:sp>
        <p:nvSpPr>
          <p:cNvPr id="5" name="Footer Placeholder 4">
            <a:extLst>
              <a:ext uri="{FF2B5EF4-FFF2-40B4-BE49-F238E27FC236}">
                <a16:creationId xmlns:a16="http://schemas.microsoft.com/office/drawing/2014/main" id="{BA2EEA40-7E45-4920-AEB3-1A4A1D4307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CF45F9-A62C-4E77-A617-547F8B366255}"/>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1005590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607E7-76A5-4A59-A99E-B69094037E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B9DE384-05C1-43DD-A7E5-9171ABEA46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0E9294-21CD-46A3-8ECB-CF4706D1C703}"/>
              </a:ext>
            </a:extLst>
          </p:cNvPr>
          <p:cNvSpPr>
            <a:spLocks noGrp="1"/>
          </p:cNvSpPr>
          <p:nvPr>
            <p:ph type="dt" sz="half" idx="10"/>
          </p:nvPr>
        </p:nvSpPr>
        <p:spPr/>
        <p:txBody>
          <a:bodyPr/>
          <a:lstStyle/>
          <a:p>
            <a:fld id="{EF077945-144F-4DEC-9BD5-C2D76A16035E}" type="datetimeFigureOut">
              <a:rPr lang="en-GB" smtClean="0"/>
              <a:t>19/05/2021</a:t>
            </a:fld>
            <a:endParaRPr lang="en-GB"/>
          </a:p>
        </p:txBody>
      </p:sp>
      <p:sp>
        <p:nvSpPr>
          <p:cNvPr id="5" name="Footer Placeholder 4">
            <a:extLst>
              <a:ext uri="{FF2B5EF4-FFF2-40B4-BE49-F238E27FC236}">
                <a16:creationId xmlns:a16="http://schemas.microsoft.com/office/drawing/2014/main" id="{8DF29605-D1FB-447C-8E82-9B2BA23A2BA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A0F4B4-DC2B-4EEB-A9C2-071C79002090}"/>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350277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CB570-181B-4A77-A6C8-15B882F1D57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DBAA840-B606-406A-8893-C4C311DB86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94CADAA-58B2-4833-BCDB-564F5B8443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35245B7-D776-4DDC-836F-DDFC3C4097B8}"/>
              </a:ext>
            </a:extLst>
          </p:cNvPr>
          <p:cNvSpPr>
            <a:spLocks noGrp="1"/>
          </p:cNvSpPr>
          <p:nvPr>
            <p:ph type="dt" sz="half" idx="10"/>
          </p:nvPr>
        </p:nvSpPr>
        <p:spPr/>
        <p:txBody>
          <a:bodyPr/>
          <a:lstStyle/>
          <a:p>
            <a:fld id="{EF077945-144F-4DEC-9BD5-C2D76A16035E}" type="datetimeFigureOut">
              <a:rPr lang="en-GB" smtClean="0"/>
              <a:t>19/05/2021</a:t>
            </a:fld>
            <a:endParaRPr lang="en-GB"/>
          </a:p>
        </p:txBody>
      </p:sp>
      <p:sp>
        <p:nvSpPr>
          <p:cNvPr id="6" name="Footer Placeholder 5">
            <a:extLst>
              <a:ext uri="{FF2B5EF4-FFF2-40B4-BE49-F238E27FC236}">
                <a16:creationId xmlns:a16="http://schemas.microsoft.com/office/drawing/2014/main" id="{615541B2-4EAD-4482-AE06-F3749212DB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9919D1E-FA88-431D-828A-6B6C58583EFD}"/>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4221597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5F99D-0A90-45F1-9F93-69FB21C64D6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6612146-64F5-494F-87A1-892357F3B0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1EFAB6-0FE1-45EE-B519-4B93A052A3A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45BEF57-01CF-4023-A8D0-77D1A60F09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2656AC-4293-48EC-946D-C9A4799734E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7C21325-7B59-4DA1-A508-1532B7B34ABF}"/>
              </a:ext>
            </a:extLst>
          </p:cNvPr>
          <p:cNvSpPr>
            <a:spLocks noGrp="1"/>
          </p:cNvSpPr>
          <p:nvPr>
            <p:ph type="dt" sz="half" idx="10"/>
          </p:nvPr>
        </p:nvSpPr>
        <p:spPr/>
        <p:txBody>
          <a:bodyPr/>
          <a:lstStyle/>
          <a:p>
            <a:fld id="{EF077945-144F-4DEC-9BD5-C2D76A16035E}" type="datetimeFigureOut">
              <a:rPr lang="en-GB" smtClean="0"/>
              <a:t>19/05/2021</a:t>
            </a:fld>
            <a:endParaRPr lang="en-GB"/>
          </a:p>
        </p:txBody>
      </p:sp>
      <p:sp>
        <p:nvSpPr>
          <p:cNvPr id="8" name="Footer Placeholder 7">
            <a:extLst>
              <a:ext uri="{FF2B5EF4-FFF2-40B4-BE49-F238E27FC236}">
                <a16:creationId xmlns:a16="http://schemas.microsoft.com/office/drawing/2014/main" id="{8AF672A7-F884-42F1-B6C9-9BF4D0DCF25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80122F6-8C61-4B5D-98A5-D4B078097E41}"/>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1587168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53959-E4BD-412A-960E-8994965AF5B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492A4D0-379F-4AE5-A748-048A9AF81675}"/>
              </a:ext>
            </a:extLst>
          </p:cNvPr>
          <p:cNvSpPr>
            <a:spLocks noGrp="1"/>
          </p:cNvSpPr>
          <p:nvPr>
            <p:ph type="dt" sz="half" idx="10"/>
          </p:nvPr>
        </p:nvSpPr>
        <p:spPr/>
        <p:txBody>
          <a:bodyPr/>
          <a:lstStyle/>
          <a:p>
            <a:fld id="{EF077945-144F-4DEC-9BD5-C2D76A16035E}" type="datetimeFigureOut">
              <a:rPr lang="en-GB" smtClean="0"/>
              <a:t>19/05/2021</a:t>
            </a:fld>
            <a:endParaRPr lang="en-GB"/>
          </a:p>
        </p:txBody>
      </p:sp>
      <p:sp>
        <p:nvSpPr>
          <p:cNvPr id="4" name="Footer Placeholder 3">
            <a:extLst>
              <a:ext uri="{FF2B5EF4-FFF2-40B4-BE49-F238E27FC236}">
                <a16:creationId xmlns:a16="http://schemas.microsoft.com/office/drawing/2014/main" id="{131B3E79-24B3-4983-9C84-F02EB616E37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EBFDE2A-46D5-4C91-9A6C-096A0A380FB7}"/>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591672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9550FB-58E1-4EE5-BF2F-EBE4819091CB}"/>
              </a:ext>
            </a:extLst>
          </p:cNvPr>
          <p:cNvSpPr>
            <a:spLocks noGrp="1"/>
          </p:cNvSpPr>
          <p:nvPr>
            <p:ph type="dt" sz="half" idx="10"/>
          </p:nvPr>
        </p:nvSpPr>
        <p:spPr/>
        <p:txBody>
          <a:bodyPr/>
          <a:lstStyle/>
          <a:p>
            <a:fld id="{EF077945-144F-4DEC-9BD5-C2D76A16035E}" type="datetimeFigureOut">
              <a:rPr lang="en-GB" smtClean="0"/>
              <a:t>19/05/2021</a:t>
            </a:fld>
            <a:endParaRPr lang="en-GB"/>
          </a:p>
        </p:txBody>
      </p:sp>
      <p:sp>
        <p:nvSpPr>
          <p:cNvPr id="3" name="Footer Placeholder 2">
            <a:extLst>
              <a:ext uri="{FF2B5EF4-FFF2-40B4-BE49-F238E27FC236}">
                <a16:creationId xmlns:a16="http://schemas.microsoft.com/office/drawing/2014/main" id="{83C132D6-BEC2-40ED-97BB-D77235FA6A6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9FE8D14-B26E-44BD-82EC-C29C2173A268}"/>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4139228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D2271-F469-43E8-842A-7CF9BA9835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827D059-BE3F-4B25-B116-0DA943D5EA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A38B91E-5DF5-49DD-AE97-3928C0610B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9907F7-DEA5-4C39-BD11-B26630532B7E}"/>
              </a:ext>
            </a:extLst>
          </p:cNvPr>
          <p:cNvSpPr>
            <a:spLocks noGrp="1"/>
          </p:cNvSpPr>
          <p:nvPr>
            <p:ph type="dt" sz="half" idx="10"/>
          </p:nvPr>
        </p:nvSpPr>
        <p:spPr/>
        <p:txBody>
          <a:bodyPr/>
          <a:lstStyle/>
          <a:p>
            <a:fld id="{EF077945-144F-4DEC-9BD5-C2D76A16035E}" type="datetimeFigureOut">
              <a:rPr lang="en-GB" smtClean="0"/>
              <a:t>19/05/2021</a:t>
            </a:fld>
            <a:endParaRPr lang="en-GB"/>
          </a:p>
        </p:txBody>
      </p:sp>
      <p:sp>
        <p:nvSpPr>
          <p:cNvPr id="6" name="Footer Placeholder 5">
            <a:extLst>
              <a:ext uri="{FF2B5EF4-FFF2-40B4-BE49-F238E27FC236}">
                <a16:creationId xmlns:a16="http://schemas.microsoft.com/office/drawing/2014/main" id="{E961783B-89A1-4584-99B4-D4DC1571094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CA85DD8-10B1-43D6-9037-C895B745425D}"/>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2415008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8CB07-DAFE-46FA-979F-204A32AA13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876A84B-AC4A-41F4-85F5-3EAB8D5B86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02AB97D-EFDE-4161-A256-E61F667DE6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7888B8-9AF5-48AF-BF3E-4C488D5045E8}"/>
              </a:ext>
            </a:extLst>
          </p:cNvPr>
          <p:cNvSpPr>
            <a:spLocks noGrp="1"/>
          </p:cNvSpPr>
          <p:nvPr>
            <p:ph type="dt" sz="half" idx="10"/>
          </p:nvPr>
        </p:nvSpPr>
        <p:spPr/>
        <p:txBody>
          <a:bodyPr/>
          <a:lstStyle/>
          <a:p>
            <a:fld id="{EF077945-144F-4DEC-9BD5-C2D76A16035E}" type="datetimeFigureOut">
              <a:rPr lang="en-GB" smtClean="0"/>
              <a:t>19/05/2021</a:t>
            </a:fld>
            <a:endParaRPr lang="en-GB"/>
          </a:p>
        </p:txBody>
      </p:sp>
      <p:sp>
        <p:nvSpPr>
          <p:cNvPr id="6" name="Footer Placeholder 5">
            <a:extLst>
              <a:ext uri="{FF2B5EF4-FFF2-40B4-BE49-F238E27FC236}">
                <a16:creationId xmlns:a16="http://schemas.microsoft.com/office/drawing/2014/main" id="{9CDA19AE-6B51-4345-8596-5571965B5FA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227B1B-6843-4FB6-B289-83ADC8536DD1}"/>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16131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D35D8D-1EBF-4C29-9FCF-E491956513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BB433D7-51DE-4E70-ACA7-30607B193B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01E12B-FBE6-4009-B6BD-A941FDEAA2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077945-144F-4DEC-9BD5-C2D76A16035E}" type="datetimeFigureOut">
              <a:rPr lang="en-GB" smtClean="0"/>
              <a:t>19/05/2021</a:t>
            </a:fld>
            <a:endParaRPr lang="en-GB"/>
          </a:p>
        </p:txBody>
      </p:sp>
      <p:sp>
        <p:nvSpPr>
          <p:cNvPr id="5" name="Footer Placeholder 4">
            <a:extLst>
              <a:ext uri="{FF2B5EF4-FFF2-40B4-BE49-F238E27FC236}">
                <a16:creationId xmlns:a16="http://schemas.microsoft.com/office/drawing/2014/main" id="{8FE4C1D3-3AC3-4CD4-9A74-F5DCC99D7A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3E4AC90-BF80-424A-9057-1C72F24BCC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30AD00-08FB-45A7-BBC8-DCFD2C1428AB}" type="slidenum">
              <a:rPr lang="en-GB" smtClean="0"/>
              <a:t>‹#›</a:t>
            </a:fld>
            <a:endParaRPr lang="en-GB"/>
          </a:p>
        </p:txBody>
      </p:sp>
    </p:spTree>
    <p:extLst>
      <p:ext uri="{BB962C8B-B14F-4D97-AF65-F5344CB8AC3E}">
        <p14:creationId xmlns:p14="http://schemas.microsoft.com/office/powerpoint/2010/main" val="935372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3doptix.com/" TargetMode="External"/><Relationship Id="rId3" Type="http://schemas.openxmlformats.org/officeDocument/2006/relationships/hyperlink" Target="https://iopscience.iop.org/article/10.1088/0264-9381/31/2/025017/pdf" TargetMode="External"/><Relationship Id="rId7" Type="http://schemas.openxmlformats.org/officeDocument/2006/relationships/hyperlink" Target="https://aip.scitation.org/doi/full/10.1063/1.5098304" TargetMode="External"/><Relationship Id="rId12"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s://www.researchgate.net/publication/241421659_Photothermal_common-path_interferometry_PCI_new_developments" TargetMode="External"/><Relationship Id="rId11" Type="http://schemas.openxmlformats.org/officeDocument/2006/relationships/image" Target="../media/image4.png"/><Relationship Id="rId5" Type="http://schemas.openxmlformats.org/officeDocument/2006/relationships/hyperlink" Target="http://ebooks.cambridge.org/ref/id/CBO9780511762314" TargetMode="External"/><Relationship Id="rId10" Type="http://schemas.openxmlformats.org/officeDocument/2006/relationships/image" Target="../media/image3.png"/><Relationship Id="rId4" Type="http://schemas.openxmlformats.org/officeDocument/2006/relationships/hyperlink" Target="https://apps.et-gw.eu/tds/?call_file=ET-0007A-20_ETDesignReportUpdate2020.pdf" TargetMode="External"/><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drawing&#10;&#10;Description automatically generated">
            <a:extLst>
              <a:ext uri="{FF2B5EF4-FFF2-40B4-BE49-F238E27FC236}">
                <a16:creationId xmlns:a16="http://schemas.microsoft.com/office/drawing/2014/main" id="{D397EF6C-2183-4D8D-A409-9BD16E4A7A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98462" y="15868"/>
            <a:ext cx="1321955" cy="914926"/>
          </a:xfrm>
          <a:prstGeom prst="rect">
            <a:avLst/>
          </a:prstGeom>
        </p:spPr>
      </p:pic>
      <p:cxnSp>
        <p:nvCxnSpPr>
          <p:cNvPr id="7" name="Straight Connector 6">
            <a:extLst>
              <a:ext uri="{FF2B5EF4-FFF2-40B4-BE49-F238E27FC236}">
                <a16:creationId xmlns:a16="http://schemas.microsoft.com/office/drawing/2014/main" id="{57CAFBAF-6AFD-44BA-9791-B7703983ED48}"/>
              </a:ext>
            </a:extLst>
          </p:cNvPr>
          <p:cNvCxnSpPr/>
          <p:nvPr/>
        </p:nvCxnSpPr>
        <p:spPr>
          <a:xfrm>
            <a:off x="0" y="862808"/>
            <a:ext cx="12192000" cy="0"/>
          </a:xfrm>
          <a:prstGeom prst="line">
            <a:avLst/>
          </a:prstGeom>
          <a:ln w="38100">
            <a:solidFill>
              <a:srgbClr val="1C3667"/>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FD43BB4-1DC4-4BF0-B8A6-18F8FE5A4936}"/>
              </a:ext>
            </a:extLst>
          </p:cNvPr>
          <p:cNvCxnSpPr/>
          <p:nvPr/>
        </p:nvCxnSpPr>
        <p:spPr>
          <a:xfrm>
            <a:off x="4483" y="3883314"/>
            <a:ext cx="12192000" cy="0"/>
          </a:xfrm>
          <a:prstGeom prst="line">
            <a:avLst/>
          </a:prstGeom>
          <a:ln w="38100">
            <a:solidFill>
              <a:srgbClr val="1C3667"/>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C87322E-1181-4781-BDC6-9049F51DBB8C}"/>
              </a:ext>
            </a:extLst>
          </p:cNvPr>
          <p:cNvCxnSpPr>
            <a:cxnSpLocks/>
          </p:cNvCxnSpPr>
          <p:nvPr/>
        </p:nvCxnSpPr>
        <p:spPr>
          <a:xfrm>
            <a:off x="6094312" y="862808"/>
            <a:ext cx="0" cy="5995192"/>
          </a:xfrm>
          <a:prstGeom prst="line">
            <a:avLst/>
          </a:prstGeom>
          <a:ln w="38100">
            <a:solidFill>
              <a:srgbClr val="1C3667"/>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F20D1328-287B-4F9E-9FD3-759906483827}"/>
              </a:ext>
            </a:extLst>
          </p:cNvPr>
          <p:cNvSpPr txBox="1"/>
          <p:nvPr/>
        </p:nvSpPr>
        <p:spPr>
          <a:xfrm>
            <a:off x="148408" y="101202"/>
            <a:ext cx="4619278" cy="646331"/>
          </a:xfrm>
          <a:prstGeom prst="rect">
            <a:avLst/>
          </a:prstGeom>
          <a:noFill/>
        </p:spPr>
        <p:txBody>
          <a:bodyPr wrap="none" rtlCol="0">
            <a:spAutoFit/>
          </a:bodyPr>
          <a:lstStyle/>
          <a:p>
            <a:r>
              <a:rPr lang="en-GB" sz="2000" b="1" dirty="0"/>
              <a:t>Keeping gravitational wave detectors cool</a:t>
            </a:r>
          </a:p>
          <a:p>
            <a:r>
              <a:rPr lang="en-GB" sz="1600" dirty="0"/>
              <a:t>Ross Johnston</a:t>
            </a:r>
          </a:p>
        </p:txBody>
      </p:sp>
      <p:sp>
        <p:nvSpPr>
          <p:cNvPr id="13" name="TextBox 12">
            <a:extLst>
              <a:ext uri="{FF2B5EF4-FFF2-40B4-BE49-F238E27FC236}">
                <a16:creationId xmlns:a16="http://schemas.microsoft.com/office/drawing/2014/main" id="{50FB38C4-3A2B-4CC2-B109-1E07E5A28DE0}"/>
              </a:ext>
            </a:extLst>
          </p:cNvPr>
          <p:cNvSpPr txBox="1"/>
          <p:nvPr/>
        </p:nvSpPr>
        <p:spPr>
          <a:xfrm>
            <a:off x="102917" y="914802"/>
            <a:ext cx="5749451" cy="2031325"/>
          </a:xfrm>
          <a:prstGeom prst="rect">
            <a:avLst/>
          </a:prstGeom>
          <a:noFill/>
        </p:spPr>
        <p:txBody>
          <a:bodyPr wrap="square" rtlCol="0">
            <a:spAutoFit/>
          </a:bodyPr>
          <a:lstStyle/>
          <a:p>
            <a:r>
              <a:rPr lang="en-GB" sz="1400" b="1" dirty="0"/>
              <a:t>Additional Author(s):</a:t>
            </a:r>
            <a:r>
              <a:rPr lang="en-GB" sz="1400" dirty="0"/>
              <a:t> Graeme </a:t>
            </a:r>
            <a:r>
              <a:rPr lang="en-GB" sz="1400" dirty="0" err="1"/>
              <a:t>Mcghee</a:t>
            </a:r>
            <a:r>
              <a:rPr lang="en-GB" sz="1400" dirty="0"/>
              <a:t>, Iain Martin, James Hough, Sheila Rowan, Simon Tait</a:t>
            </a:r>
            <a:endParaRPr lang="en-GB" sz="1400" b="1" dirty="0"/>
          </a:p>
          <a:p>
            <a:r>
              <a:rPr lang="en-GB" sz="1400" b="1" dirty="0"/>
              <a:t>Additional Institution(s):</a:t>
            </a:r>
            <a:r>
              <a:rPr lang="en-GB" sz="1400" dirty="0"/>
              <a:t> IGR, LSC</a:t>
            </a:r>
            <a:r>
              <a:rPr lang="en-GB" sz="1400" b="1" dirty="0"/>
              <a:t>            </a:t>
            </a:r>
          </a:p>
          <a:p>
            <a:r>
              <a:rPr lang="en-GB" sz="1400" b="1" dirty="0"/>
              <a:t>Funder(s): </a:t>
            </a:r>
            <a:r>
              <a:rPr lang="en-GB" sz="1400" dirty="0" err="1"/>
              <a:t>Drever’s</a:t>
            </a:r>
            <a:r>
              <a:rPr lang="en-GB" sz="1400" dirty="0"/>
              <a:t> scholarship,  STFC,  Royal Society</a:t>
            </a:r>
            <a:endParaRPr lang="en-GB" sz="1400" b="1" dirty="0"/>
          </a:p>
          <a:p>
            <a:endParaRPr lang="en-GB" sz="1400" dirty="0"/>
          </a:p>
          <a:p>
            <a:endParaRPr lang="en-GB" sz="1400" dirty="0"/>
          </a:p>
          <a:p>
            <a:endParaRPr lang="en-GB" sz="1400" dirty="0"/>
          </a:p>
          <a:p>
            <a:endParaRPr lang="en-GB" sz="1400" dirty="0"/>
          </a:p>
          <a:p>
            <a:endParaRPr lang="en-GB" sz="1400" dirty="0"/>
          </a:p>
        </p:txBody>
      </p:sp>
      <p:sp>
        <p:nvSpPr>
          <p:cNvPr id="14" name="TextBox 13">
            <a:extLst>
              <a:ext uri="{FF2B5EF4-FFF2-40B4-BE49-F238E27FC236}">
                <a16:creationId xmlns:a16="http://schemas.microsoft.com/office/drawing/2014/main" id="{128C343C-7A38-43FF-9504-D29EDB85BC15}"/>
              </a:ext>
            </a:extLst>
          </p:cNvPr>
          <p:cNvSpPr txBox="1"/>
          <p:nvPr/>
        </p:nvSpPr>
        <p:spPr>
          <a:xfrm>
            <a:off x="148408" y="3947595"/>
            <a:ext cx="5769838" cy="2893100"/>
          </a:xfrm>
          <a:prstGeom prst="rect">
            <a:avLst/>
          </a:prstGeom>
          <a:noFill/>
        </p:spPr>
        <p:txBody>
          <a:bodyPr wrap="square" rtlCol="0">
            <a:spAutoFit/>
          </a:bodyPr>
          <a:lstStyle/>
          <a:p>
            <a:r>
              <a:rPr lang="en-GB" sz="1400" b="1" dirty="0"/>
              <a:t>Project Description </a:t>
            </a:r>
            <a:endParaRPr lang="en-GB" sz="1400" dirty="0"/>
          </a:p>
          <a:p>
            <a:r>
              <a:rPr lang="en-US" sz="1400" dirty="0"/>
              <a:t>In addition to reduced thermal noise, low optical absorption is essential for both mirror coatings and the large mirror substrates. In the operational band of gravitational wave detectors lasers (1000-2000)nm absorption of the mirrors coatings - consisting of thin dielectric films - is generally a result of localized band gaps due to structural and stoichiometric defects. The latter also leads to dominant free-charge carrier absorption in the large silicon mirror substrates envisaged for use in future cryogenic detectors. </a:t>
            </a:r>
          </a:p>
          <a:p>
            <a:endParaRPr lang="en-US" sz="1400" dirty="0"/>
          </a:p>
          <a:p>
            <a:r>
              <a:rPr lang="en-GB" sz="1400" dirty="0"/>
              <a:t>Standard spectroscopic methods are not suited for measuring these due to high reflectivity, scattering and low absorption found in the mirrors and instead photothermal refractive techniques must be used. As applied here, to qualify novel TiO</a:t>
            </a:r>
            <a:r>
              <a:rPr lang="en-GB" sz="1400" baseline="-25000" dirty="0"/>
              <a:t>2</a:t>
            </a:r>
            <a:r>
              <a:rPr lang="en-GB" sz="1400" dirty="0"/>
              <a:t>:GeO</a:t>
            </a:r>
            <a:r>
              <a:rPr lang="en-GB" sz="1400" baseline="-25000" dirty="0"/>
              <a:t>2  </a:t>
            </a:r>
            <a:r>
              <a:rPr lang="en-GB" sz="1400" dirty="0"/>
              <a:t>coatings for future detectors. </a:t>
            </a:r>
          </a:p>
        </p:txBody>
      </p:sp>
      <p:sp>
        <p:nvSpPr>
          <p:cNvPr id="18" name="TextBox 17">
            <a:extLst>
              <a:ext uri="{FF2B5EF4-FFF2-40B4-BE49-F238E27FC236}">
                <a16:creationId xmlns:a16="http://schemas.microsoft.com/office/drawing/2014/main" id="{9794C4F3-65F6-41FB-8E9F-B27CAF5BAAC0}"/>
              </a:ext>
            </a:extLst>
          </p:cNvPr>
          <p:cNvSpPr txBox="1"/>
          <p:nvPr/>
        </p:nvSpPr>
        <p:spPr>
          <a:xfrm>
            <a:off x="6299822" y="903964"/>
            <a:ext cx="5720595" cy="307777"/>
          </a:xfrm>
          <a:prstGeom prst="rect">
            <a:avLst/>
          </a:prstGeom>
          <a:noFill/>
        </p:spPr>
        <p:txBody>
          <a:bodyPr wrap="square" rtlCol="0">
            <a:spAutoFit/>
          </a:bodyPr>
          <a:lstStyle/>
          <a:p>
            <a:r>
              <a:rPr lang="en-GB" sz="1400" b="1" dirty="0"/>
              <a:t>Photothermal absorption setups</a:t>
            </a:r>
          </a:p>
        </p:txBody>
      </p:sp>
      <p:sp>
        <p:nvSpPr>
          <p:cNvPr id="21" name="TextBox 20">
            <a:extLst>
              <a:ext uri="{FF2B5EF4-FFF2-40B4-BE49-F238E27FC236}">
                <a16:creationId xmlns:a16="http://schemas.microsoft.com/office/drawing/2014/main" id="{45C23482-9882-437D-930D-B5FC9D489623}"/>
              </a:ext>
            </a:extLst>
          </p:cNvPr>
          <p:cNvSpPr txBox="1"/>
          <p:nvPr/>
        </p:nvSpPr>
        <p:spPr>
          <a:xfrm>
            <a:off x="6299822" y="3937786"/>
            <a:ext cx="5720595" cy="4366580"/>
          </a:xfrm>
          <a:prstGeom prst="rect">
            <a:avLst/>
          </a:prstGeom>
          <a:noFill/>
        </p:spPr>
        <p:txBody>
          <a:bodyPr wrap="square" rtlCol="0">
            <a:spAutoFit/>
          </a:bodyPr>
          <a:lstStyle/>
          <a:p>
            <a:r>
              <a:rPr lang="en-GB" sz="1400" b="1" dirty="0"/>
              <a:t>Conclusions </a:t>
            </a:r>
          </a:p>
          <a:p>
            <a:pPr marL="285750" indent="-285750">
              <a:buFont typeface="Arial" panose="020B0604020202020204" pitchFamily="34" charset="0"/>
              <a:buChar char="•"/>
            </a:pPr>
            <a:r>
              <a:rPr lang="en-GB" sz="1400" dirty="0"/>
              <a:t>TiO</a:t>
            </a:r>
            <a:r>
              <a:rPr lang="en-GB" sz="1400" baseline="-25000" dirty="0"/>
              <a:t>2</a:t>
            </a:r>
            <a:r>
              <a:rPr lang="en-GB" sz="1400" dirty="0"/>
              <a:t>:GeO</a:t>
            </a:r>
            <a:r>
              <a:rPr lang="en-GB" sz="1400" baseline="-25000" dirty="0"/>
              <a:t>2  </a:t>
            </a:r>
            <a:r>
              <a:rPr lang="en-GB" sz="1400" dirty="0"/>
              <a:t>coating looks promising thus far and prepared to meet material down select, for upcoming detector upgrades. </a:t>
            </a:r>
          </a:p>
          <a:p>
            <a:pPr marL="285750" indent="-285750">
              <a:buFont typeface="Arial" panose="020B0604020202020204" pitchFamily="34" charset="0"/>
              <a:buChar char="•"/>
            </a:pPr>
            <a:r>
              <a:rPr lang="en-GB" sz="1400" dirty="0"/>
              <a:t>Established absorption setup at Glasgow.</a:t>
            </a:r>
          </a:p>
          <a:p>
            <a:pPr marL="285750" indent="-285750">
              <a:buFont typeface="Arial" panose="020B0604020202020204" pitchFamily="34" charset="0"/>
              <a:buChar char="•"/>
            </a:pPr>
            <a:endParaRPr lang="en-GB" sz="1400" dirty="0"/>
          </a:p>
          <a:p>
            <a:r>
              <a:rPr lang="en-GB" sz="1400" b="1" dirty="0"/>
              <a:t>Future work</a:t>
            </a:r>
          </a:p>
          <a:p>
            <a:pPr marL="285750" indent="-285750">
              <a:buFont typeface="Arial" panose="020B0604020202020204" pitchFamily="34" charset="0"/>
              <a:buChar char="•"/>
            </a:pPr>
            <a:r>
              <a:rPr lang="en-GB" sz="1400" dirty="0"/>
              <a:t>Work with vendors to characterise new substrates.</a:t>
            </a:r>
          </a:p>
          <a:p>
            <a:pPr marL="285750" indent="-285750">
              <a:buFont typeface="Arial" panose="020B0604020202020204" pitchFamily="34" charset="0"/>
              <a:buChar char="•"/>
            </a:pPr>
            <a:r>
              <a:rPr lang="en-GB" sz="1400" dirty="0"/>
              <a:t>Assess absorption at cryogenics, in operational environment and in tandem with acoustic counterpart of mechanical loss. </a:t>
            </a:r>
          </a:p>
          <a:p>
            <a:pPr marL="285750" indent="-285750">
              <a:buFont typeface="Arial" panose="020B0604020202020204" pitchFamily="34" charset="0"/>
              <a:buChar char="•"/>
            </a:pPr>
            <a:r>
              <a:rPr lang="en-GB" sz="1400" dirty="0"/>
              <a:t>To further understand the origins of absorption from the distribution of atomic energy levels, the geometry and stoichiometry of materials will be </a:t>
            </a:r>
            <a:r>
              <a:rPr lang="en-GB" sz="1400"/>
              <a:t>likewise assessed.</a:t>
            </a:r>
            <a:endParaRPr lang="en-GB" sz="1400" dirty="0"/>
          </a:p>
          <a:p>
            <a:pPr>
              <a:lnSpc>
                <a:spcPct val="114000"/>
              </a:lnSpc>
            </a:pPr>
            <a:endParaRPr lang="en-GB" sz="1400" dirty="0"/>
          </a:p>
          <a:p>
            <a:pPr>
              <a:lnSpc>
                <a:spcPct val="114000"/>
              </a:lnSpc>
            </a:pPr>
            <a:endParaRPr lang="en-GB" sz="1400" dirty="0"/>
          </a:p>
          <a:p>
            <a:pPr>
              <a:lnSpc>
                <a:spcPct val="114000"/>
              </a:lnSpc>
            </a:pPr>
            <a:endParaRPr lang="en-GB" sz="1400" dirty="0"/>
          </a:p>
          <a:p>
            <a:pPr>
              <a:lnSpc>
                <a:spcPct val="114000"/>
              </a:lnSpc>
            </a:pPr>
            <a:endParaRPr lang="en-GB" sz="1400" dirty="0"/>
          </a:p>
          <a:p>
            <a:pPr>
              <a:lnSpc>
                <a:spcPct val="114000"/>
              </a:lnSpc>
            </a:pPr>
            <a:endParaRPr lang="en-GB" sz="1400" dirty="0"/>
          </a:p>
          <a:p>
            <a:pPr>
              <a:lnSpc>
                <a:spcPct val="114000"/>
              </a:lnSpc>
            </a:pPr>
            <a:endParaRPr lang="en-GB" sz="1400" dirty="0"/>
          </a:p>
          <a:p>
            <a:endParaRPr lang="en-GB" sz="1400" dirty="0"/>
          </a:p>
        </p:txBody>
      </p:sp>
      <p:sp>
        <p:nvSpPr>
          <p:cNvPr id="22" name="TextBox 21">
            <a:extLst>
              <a:ext uri="{FF2B5EF4-FFF2-40B4-BE49-F238E27FC236}">
                <a16:creationId xmlns:a16="http://schemas.microsoft.com/office/drawing/2014/main" id="{241E5B66-E3E1-416F-BC7C-BFDBFC36B82B}"/>
              </a:ext>
            </a:extLst>
          </p:cNvPr>
          <p:cNvSpPr txBox="1"/>
          <p:nvPr/>
        </p:nvSpPr>
        <p:spPr>
          <a:xfrm>
            <a:off x="6299822" y="6516801"/>
            <a:ext cx="5720595" cy="313535"/>
          </a:xfrm>
          <a:prstGeom prst="rect">
            <a:avLst/>
          </a:prstGeom>
          <a:noFill/>
        </p:spPr>
        <p:txBody>
          <a:bodyPr wrap="square" rtlCol="0">
            <a:spAutoFit/>
          </a:bodyPr>
          <a:lstStyle/>
          <a:p>
            <a:r>
              <a:rPr lang="en-GB" sz="1400" b="1" dirty="0"/>
              <a:t>Refs: </a:t>
            </a:r>
            <a:r>
              <a:rPr lang="en-GB" sz="1100" b="1" dirty="0">
                <a:hlinkClick r:id="rId3"/>
              </a:rPr>
              <a:t>Thermal budget</a:t>
            </a:r>
            <a:r>
              <a:rPr lang="en-GB" sz="1100" b="1" dirty="0"/>
              <a:t>, </a:t>
            </a:r>
            <a:r>
              <a:rPr lang="en-GB" sz="1100" b="1" dirty="0">
                <a:hlinkClick r:id="rId4"/>
              </a:rPr>
              <a:t>Absorption targets</a:t>
            </a:r>
            <a:r>
              <a:rPr lang="en-GB" sz="1100" b="1" dirty="0"/>
              <a:t>, </a:t>
            </a:r>
            <a:r>
              <a:rPr lang="en-GB" sz="1100" b="1" dirty="0">
                <a:hlinkClick r:id="rId5"/>
              </a:rPr>
              <a:t>Optical Coatings</a:t>
            </a:r>
            <a:r>
              <a:rPr lang="en-GB" sz="1100" b="1" dirty="0"/>
              <a:t>, </a:t>
            </a:r>
            <a:r>
              <a:rPr lang="en-GB" sz="1100" b="1" dirty="0">
                <a:hlinkClick r:id="rId6"/>
              </a:rPr>
              <a:t>PCI</a:t>
            </a:r>
            <a:r>
              <a:rPr lang="en-GB" sz="1100" b="1" dirty="0"/>
              <a:t>, </a:t>
            </a:r>
            <a:r>
              <a:rPr lang="en-GB" sz="1100" b="1" dirty="0">
                <a:hlinkClick r:id="rId7"/>
              </a:rPr>
              <a:t>PTD</a:t>
            </a:r>
            <a:r>
              <a:rPr lang="en-GB" sz="1100" b="1" dirty="0"/>
              <a:t>, </a:t>
            </a:r>
            <a:r>
              <a:rPr lang="en-GB" sz="1100" b="1" dirty="0">
                <a:hlinkClick r:id="rId8"/>
              </a:rPr>
              <a:t>3D optical simulation</a:t>
            </a:r>
            <a:endParaRPr lang="en-GB" sz="1100" b="1" dirty="0"/>
          </a:p>
        </p:txBody>
      </p:sp>
      <p:pic>
        <p:nvPicPr>
          <p:cNvPr id="15" name="Picture 14" descr="LIGO-G970307-x0: Official Logo for LSC">
            <a:extLst>
              <a:ext uri="{FF2B5EF4-FFF2-40B4-BE49-F238E27FC236}">
                <a16:creationId xmlns:a16="http://schemas.microsoft.com/office/drawing/2014/main" id="{704C40DA-42DF-41BE-AABD-20A00CE1B82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537407" y="268971"/>
            <a:ext cx="989472" cy="418733"/>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a:extLst>
              <a:ext uri="{FF2B5EF4-FFF2-40B4-BE49-F238E27FC236}">
                <a16:creationId xmlns:a16="http://schemas.microsoft.com/office/drawing/2014/main" id="{7FCCE66B-6E3F-4093-8185-D1C6024D45BB}"/>
              </a:ext>
            </a:extLst>
          </p:cNvPr>
          <p:cNvSpPr txBox="1"/>
          <p:nvPr/>
        </p:nvSpPr>
        <p:spPr>
          <a:xfrm>
            <a:off x="6270379" y="1140562"/>
            <a:ext cx="5818704" cy="1846659"/>
          </a:xfrm>
          <a:prstGeom prst="rect">
            <a:avLst/>
          </a:prstGeom>
          <a:noFill/>
        </p:spPr>
        <p:txBody>
          <a:bodyPr wrap="square" rtlCol="0">
            <a:spAutoFit/>
          </a:bodyPr>
          <a:lstStyle/>
          <a:p>
            <a:r>
              <a:rPr lang="en-GB" sz="1400" dirty="0"/>
              <a:t>The key components of the photothermal common-path interferometry, leading onto the alignment and extraction of absorption as best suited for thin-film calibrations. In contrast the photothermal deflection as better suited for bulk samples, oscillates the blue beam across a substituted position sensor. </a:t>
            </a:r>
          </a:p>
          <a:p>
            <a:endParaRPr lang="en-GB" sz="1100" dirty="0"/>
          </a:p>
          <a:p>
            <a:endParaRPr lang="en-GB" sz="1100" dirty="0"/>
          </a:p>
          <a:p>
            <a:endParaRPr lang="en-GB" sz="1100" dirty="0"/>
          </a:p>
          <a:p>
            <a:endParaRPr lang="en-GB" sz="1100" dirty="0"/>
          </a:p>
        </p:txBody>
      </p:sp>
      <p:pic>
        <p:nvPicPr>
          <p:cNvPr id="23" name="Picture 8" descr="Image result for university of glasgow logo">
            <a:extLst>
              <a:ext uri="{FF2B5EF4-FFF2-40B4-BE49-F238E27FC236}">
                <a16:creationId xmlns:a16="http://schemas.microsoft.com/office/drawing/2014/main" id="{DC3DD136-064A-4165-9926-CCD13C6DA53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937806" y="225795"/>
            <a:ext cx="1305824" cy="47761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4B972363-AAFC-4581-9612-80C63685E83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631434" y="1217194"/>
            <a:ext cx="1427586" cy="259444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5BA6D166-9CB4-4D11-82C5-03B859276956}"/>
              </a:ext>
            </a:extLst>
          </p:cNvPr>
          <p:cNvSpPr txBox="1"/>
          <p:nvPr/>
        </p:nvSpPr>
        <p:spPr>
          <a:xfrm>
            <a:off x="88759" y="1825467"/>
            <a:ext cx="4669290" cy="2369880"/>
          </a:xfrm>
          <a:prstGeom prst="rect">
            <a:avLst/>
          </a:prstGeom>
          <a:noFill/>
        </p:spPr>
        <p:txBody>
          <a:bodyPr wrap="square" rtlCol="0">
            <a:spAutoFit/>
          </a:bodyPr>
          <a:lstStyle/>
          <a:p>
            <a:r>
              <a:rPr lang="en-GB" sz="1400" b="1" dirty="0"/>
              <a:t>Abstract: </a:t>
            </a:r>
            <a:r>
              <a:rPr lang="en-US" sz="1400" dirty="0"/>
              <a:t>Gravitational waves in their weakly-interacting nature are ideal time-capsules of distant astronomical events, devoid of signal absorption. Optical absorption of laser light is, however, a significant factor in the performance of the km-scale interferometers used to detect these waves. This work will highlight the origin of absorption and its reduction through novel mirror coatings, substrate measurement and treatments to indirectly reduce detector thermal noise, on multiple fronts.</a:t>
            </a:r>
            <a:endParaRPr lang="en-GB" sz="1400" dirty="0"/>
          </a:p>
          <a:p>
            <a:endParaRPr lang="en-GB" dirty="0"/>
          </a:p>
        </p:txBody>
      </p:sp>
      <p:pic>
        <p:nvPicPr>
          <p:cNvPr id="11" name="Picture 10" descr="Diagram&#10;&#10;Description automatically generated">
            <a:extLst>
              <a:ext uri="{FF2B5EF4-FFF2-40B4-BE49-F238E27FC236}">
                <a16:creationId xmlns:a16="http://schemas.microsoft.com/office/drawing/2014/main" id="{9C9D7835-32C0-49E2-B795-02761FDB7B47}"/>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7294704" y="2169959"/>
            <a:ext cx="3739056" cy="1582211"/>
          </a:xfrm>
          <a:prstGeom prst="rect">
            <a:avLst/>
          </a:prstGeom>
        </p:spPr>
      </p:pic>
    </p:spTree>
    <p:extLst>
      <p:ext uri="{BB962C8B-B14F-4D97-AF65-F5344CB8AC3E}">
        <p14:creationId xmlns:p14="http://schemas.microsoft.com/office/powerpoint/2010/main" val="11498656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404</Words>
  <Application>Microsoft Office PowerPoint</Application>
  <PresentationFormat>Widescreen</PresentationFormat>
  <Paragraphs>31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 Miller</dc:creator>
  <cp:lastModifiedBy>Ross Johnston (PGR)</cp:lastModifiedBy>
  <cp:revision>82</cp:revision>
  <dcterms:created xsi:type="dcterms:W3CDTF">2020-04-28T11:31:34Z</dcterms:created>
  <dcterms:modified xsi:type="dcterms:W3CDTF">2021-05-20T00:23:37Z</dcterms:modified>
</cp:coreProperties>
</file>